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embeddings/oleObject1.bin" ContentType="application/vnd.openxmlformats-officedocument.oleObject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59"/>
  </p:notesMasterIdLst>
  <p:handoutMasterIdLst>
    <p:handoutMasterId r:id="rId60"/>
  </p:handoutMasterIdLst>
  <p:sldIdLst>
    <p:sldId id="256" r:id="rId2"/>
    <p:sldId id="396" r:id="rId3"/>
    <p:sldId id="395" r:id="rId4"/>
    <p:sldId id="345" r:id="rId5"/>
    <p:sldId id="397" r:id="rId6"/>
    <p:sldId id="274" r:id="rId7"/>
    <p:sldId id="391" r:id="rId8"/>
    <p:sldId id="390" r:id="rId9"/>
    <p:sldId id="389" r:id="rId10"/>
    <p:sldId id="392" r:id="rId11"/>
    <p:sldId id="349" r:id="rId12"/>
    <p:sldId id="319" r:id="rId13"/>
    <p:sldId id="393" r:id="rId14"/>
    <p:sldId id="320" r:id="rId15"/>
    <p:sldId id="348" r:id="rId16"/>
    <p:sldId id="321" r:id="rId17"/>
    <p:sldId id="358" r:id="rId18"/>
    <p:sldId id="322" r:id="rId19"/>
    <p:sldId id="398" r:id="rId20"/>
    <p:sldId id="399" r:id="rId21"/>
    <p:sldId id="400" r:id="rId22"/>
    <p:sldId id="401" r:id="rId23"/>
    <p:sldId id="402" r:id="rId24"/>
    <p:sldId id="403" r:id="rId25"/>
    <p:sldId id="347" r:id="rId26"/>
    <p:sldId id="323" r:id="rId27"/>
    <p:sldId id="350" r:id="rId28"/>
    <p:sldId id="351" r:id="rId29"/>
    <p:sldId id="352" r:id="rId30"/>
    <p:sldId id="353" r:id="rId31"/>
    <p:sldId id="324" r:id="rId32"/>
    <p:sldId id="359" r:id="rId33"/>
    <p:sldId id="360" r:id="rId34"/>
    <p:sldId id="361" r:id="rId35"/>
    <p:sldId id="362" r:id="rId36"/>
    <p:sldId id="365" r:id="rId37"/>
    <p:sldId id="367" r:id="rId38"/>
    <p:sldId id="368" r:id="rId39"/>
    <p:sldId id="369" r:id="rId40"/>
    <p:sldId id="372" r:id="rId41"/>
    <p:sldId id="375" r:id="rId42"/>
    <p:sldId id="377" r:id="rId43"/>
    <p:sldId id="378" r:id="rId44"/>
    <p:sldId id="379" r:id="rId45"/>
    <p:sldId id="381" r:id="rId46"/>
    <p:sldId id="382" r:id="rId47"/>
    <p:sldId id="384" r:id="rId48"/>
    <p:sldId id="386" r:id="rId49"/>
    <p:sldId id="387" r:id="rId50"/>
    <p:sldId id="394" r:id="rId51"/>
    <p:sldId id="355" r:id="rId52"/>
    <p:sldId id="357" r:id="rId53"/>
    <p:sldId id="294" r:id="rId54"/>
    <p:sldId id="297" r:id="rId55"/>
    <p:sldId id="405" r:id="rId56"/>
    <p:sldId id="406" r:id="rId57"/>
    <p:sldId id="271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59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268F9-93F3-47E3-A87D-1757225BA0C8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347C2-C29A-4AFB-927A-3BFBF12FB7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69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49611-0E72-43AF-86C2-FB16A3895D50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745C0-D217-45B1-9EDA-C3BC8CC38F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342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039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157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BC00C9-CF5B-423D-9AE7-3D7C8697C21C}" type="slidenum">
              <a:rPr lang="ru-RU" smtClean="0"/>
              <a:pPr eaLnBrk="1" hangingPunct="1"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6269A2D-B745-44F7-B961-8927050EFCD9}" type="slidenum">
              <a:rPr lang="ru-RU" smtClean="0"/>
              <a:pPr eaLnBrk="1" hangingPunct="1"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158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92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091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43E1C7-3AB2-4E7D-8FEC-DC64F52816DE}" type="slidenum">
              <a:rPr lang="ru-RU" smtClean="0"/>
              <a:pPr eaLnBrk="1" hangingPunct="1"/>
              <a:t>32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389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643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267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91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87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643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932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313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136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6765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93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448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602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105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9832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3094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6026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602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744B8-3659-41D4-80FE-AF1F57CFFCB1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602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8706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9679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77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495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678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44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734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745C0-D217-45B1-9EDA-C3BC8CC38F0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99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7440B0-C092-4CB8-8626-6DF950C23676}" type="slidenum">
              <a:rPr lang="ru-RU" smtClean="0"/>
              <a:pPr eaLnBrk="1" hangingPunct="1"/>
              <a:t>20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D3AD9F8C-9291-44A6-9C71-12E496E4DFDA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B1BC82-4E3A-480C-858D-657D5AEA5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9F8C-9291-44A6-9C71-12E496E4DFDA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1BC82-4E3A-480C-858D-657D5AEA5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3AD9F8C-9291-44A6-9C71-12E496E4DFDA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28B1BC82-4E3A-480C-858D-657D5AEA5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9F8C-9291-44A6-9C71-12E496E4DFDA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B1BC82-4E3A-480C-858D-657D5AEA5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9F8C-9291-44A6-9C71-12E496E4DFDA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28B1BC82-4E3A-480C-858D-657D5AEA5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3AD9F8C-9291-44A6-9C71-12E496E4DFDA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8B1BC82-4E3A-480C-858D-657D5AEA5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3AD9F8C-9291-44A6-9C71-12E496E4DFDA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28B1BC82-4E3A-480C-858D-657D5AEA5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9F8C-9291-44A6-9C71-12E496E4DFDA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B1BC82-4E3A-480C-858D-657D5AEA5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9F8C-9291-44A6-9C71-12E496E4DFDA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B1BC82-4E3A-480C-858D-657D5AEA5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9F8C-9291-44A6-9C71-12E496E4DFDA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B1BC82-4E3A-480C-858D-657D5AEA5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D3AD9F8C-9291-44A6-9C71-12E496E4DFDA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28B1BC82-4E3A-480C-858D-657D5AEA5DC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3AD9F8C-9291-44A6-9C71-12E496E4DFDA}" type="datetimeFigureOut">
              <a:rPr lang="ru-RU" smtClean="0"/>
              <a:pPr/>
              <a:t>11.03.2013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8B1BC82-4E3A-480C-858D-657D5AEA5D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2.wmf"/><Relationship Id="rId5" Type="http://schemas.openxmlformats.org/officeDocument/2006/relationships/control" Target="../activeX/activeX4.xml"/><Relationship Id="rId10" Type="http://schemas.openxmlformats.org/officeDocument/2006/relationships/image" Target="../media/image11.jpeg"/><Relationship Id="rId4" Type="http://schemas.openxmlformats.org/officeDocument/2006/relationships/control" Target="../activeX/activeX3.xml"/><Relationship Id="rId9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blioclub.ru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&#1091;&#1085;&#1080;&#1074;&#1077;&#1088;&#1089;&#1080;&#1090;&#1077;&#1090;&#1089;&#1082;&#1072;&#1103;-&#1073;&#1080;&#1073;&#1083;&#1080;&#1086;&#1090;&#1077;&#1082;&#1072;.&#1088;&#1092;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iblioclub.ru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Microsoft_Excel_97-2003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4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K\Pictures\Логотипы\Фирменный стиль-титу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6722" y="2708920"/>
            <a:ext cx="6898828" cy="1780108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ЭБС «Университетская библиотека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ONLINE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» -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первое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знакомство с ресурсом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4653136"/>
            <a:ext cx="5328592" cy="1680592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ИСПОЛЬЗОВАНИЕ </a:t>
            </a:r>
            <a:r>
              <a:rPr lang="ru-RU" b="1" dirty="0">
                <a:solidFill>
                  <a:schemeClr val="tx1"/>
                </a:solidFill>
              </a:rPr>
              <a:t>ЭБС «Университетская библиотека ONLINE» </a:t>
            </a:r>
            <a:r>
              <a:rPr lang="ru-RU" b="1" dirty="0" smtClean="0">
                <a:solidFill>
                  <a:schemeClr val="tx1"/>
                </a:solidFill>
              </a:rPr>
              <a:t>В </a:t>
            </a:r>
            <a:r>
              <a:rPr lang="ru-RU" b="1" dirty="0">
                <a:solidFill>
                  <a:schemeClr val="tx1"/>
                </a:solidFill>
              </a:rPr>
              <a:t>УЧЕБНОМ ПРОЦЕССЕ ВУЗА</a:t>
            </a:r>
          </a:p>
          <a:p>
            <a:r>
              <a:rPr lang="ru-RU" b="1" i="1" dirty="0" smtClean="0">
                <a:solidFill>
                  <a:schemeClr val="tx1"/>
                </a:solidFill>
              </a:rPr>
              <a:t>Константин Костюк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3688" y="5733256"/>
            <a:ext cx="2457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Константин Костюк</a:t>
            </a:r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Генеральный директор</a:t>
            </a:r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ООО «</a:t>
            </a:r>
            <a:r>
              <a:rPr lang="ru-RU" dirty="0" err="1" smtClean="0">
                <a:solidFill>
                  <a:schemeClr val="bg2">
                    <a:lumMod val="75000"/>
                  </a:schemeClr>
                </a:solidFill>
              </a:rPr>
              <a:t>Директ</a:t>
            </a: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-Медиа»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28600"/>
            <a:ext cx="664232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НОВАЯ ОБУЧАЮЩАЯ СРЕДА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91680" y="1600200"/>
            <a:ext cx="7074368" cy="506916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«Классика энциклопедий»</a:t>
            </a:r>
          </a:p>
          <a:p>
            <a:pPr lvl="1"/>
            <a:r>
              <a:rPr lang="ru-RU" dirty="0" smtClean="0"/>
              <a:t>Самый объемный легальный </a:t>
            </a:r>
            <a:r>
              <a:rPr lang="ru-RU" b="1" dirty="0" smtClean="0">
                <a:solidFill>
                  <a:srgbClr val="C00000"/>
                </a:solidFill>
              </a:rPr>
              <a:t>энциклопедический ресурс из 1,2 млн. статей</a:t>
            </a:r>
            <a:r>
              <a:rPr lang="ru-RU" dirty="0" smtClean="0"/>
              <a:t>, превышающий объемом и качеством Википедию</a:t>
            </a:r>
          </a:p>
          <a:p>
            <a:r>
              <a:rPr lang="ru-RU" dirty="0" smtClean="0"/>
              <a:t>Тесты к ведущим отраслевым учебникам</a:t>
            </a:r>
          </a:p>
          <a:p>
            <a:pPr lvl="1"/>
            <a:r>
              <a:rPr lang="ru-RU" b="1" dirty="0" smtClean="0">
                <a:solidFill>
                  <a:srgbClr val="C00000"/>
                </a:solidFill>
              </a:rPr>
              <a:t>Более </a:t>
            </a:r>
            <a:r>
              <a:rPr lang="ru-RU" b="1" dirty="0">
                <a:solidFill>
                  <a:srgbClr val="C00000"/>
                </a:solidFill>
              </a:rPr>
              <a:t>60 тестов</a:t>
            </a:r>
            <a:r>
              <a:rPr lang="ru-RU" dirty="0"/>
              <a:t>, превращающих учебник в мультимедийный </a:t>
            </a:r>
            <a:r>
              <a:rPr lang="ru-RU" dirty="0" smtClean="0"/>
              <a:t>комплекс</a:t>
            </a:r>
          </a:p>
          <a:p>
            <a:r>
              <a:rPr lang="ru-RU" sz="2900" dirty="0" smtClean="0"/>
              <a:t>Цифровые </a:t>
            </a:r>
            <a:r>
              <a:rPr lang="ru-RU" sz="2900" dirty="0"/>
              <a:t>учебные карты</a:t>
            </a:r>
          </a:p>
          <a:p>
            <a:pPr marL="594360" lvl="2" indent="-320040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ru-RU" b="1" dirty="0" smtClean="0">
                <a:solidFill>
                  <a:srgbClr val="C00000"/>
                </a:solidFill>
              </a:rPr>
              <a:t>Более 6 000 карт</a:t>
            </a:r>
            <a:r>
              <a:rPr lang="ru-RU" dirty="0" smtClean="0"/>
              <a:t>, помогающих визуализировать занятия</a:t>
            </a:r>
          </a:p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ru-RU" sz="2900" dirty="0" smtClean="0"/>
              <a:t>«Мировая </a:t>
            </a:r>
            <a:r>
              <a:rPr lang="ru-RU" sz="2900" dirty="0"/>
              <a:t>художественная </a:t>
            </a:r>
            <a:r>
              <a:rPr lang="ru-RU" sz="2900" dirty="0" smtClean="0"/>
              <a:t>культура»</a:t>
            </a:r>
            <a:endParaRPr lang="ru-RU" sz="2900" dirty="0"/>
          </a:p>
          <a:p>
            <a:pPr marL="594360" lvl="2" indent="-320040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ru-RU" b="1" dirty="0" smtClean="0">
                <a:solidFill>
                  <a:srgbClr val="C00000"/>
                </a:solidFill>
              </a:rPr>
              <a:t>Более 150 000 аннотированных репродукций </a:t>
            </a:r>
            <a:r>
              <a:rPr lang="ru-RU" dirty="0" smtClean="0"/>
              <a:t>в базе данных произведений искусства</a:t>
            </a:r>
          </a:p>
          <a:p>
            <a:pPr marL="594360" lvl="2" indent="-320040">
              <a:spcBef>
                <a:spcPts val="700"/>
              </a:spcBef>
              <a:buSzPct val="60000"/>
              <a:buFont typeface="Wingdings"/>
              <a:buChar char=""/>
            </a:pPr>
            <a:r>
              <a:rPr lang="ru-RU" sz="2800" dirty="0"/>
              <a:t>«Интеграция в международное информационное пространство»: доступ к поиску через единое окно </a:t>
            </a:r>
            <a:r>
              <a:rPr lang="en-US" sz="2800" dirty="0"/>
              <a:t>EBSCO DISCOVERY </a:t>
            </a:r>
            <a:r>
              <a:rPr lang="en-US" sz="2800" dirty="0" smtClean="0"/>
              <a:t>SERVICE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73247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28600"/>
            <a:ext cx="6711280" cy="990600"/>
          </a:xfrm>
        </p:spPr>
        <p:txBody>
          <a:bodyPr>
            <a:normAutofit/>
          </a:bodyPr>
          <a:lstStyle/>
          <a:p>
            <a:r>
              <a:rPr lang="ru-RU" dirty="0" smtClean="0"/>
              <a:t>РЕГИСТРАЦИЯ НА РЕСУРСЕ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22" y="2492896"/>
            <a:ext cx="4329241" cy="3475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sx="102000" sy="102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0830" y="1340768"/>
            <a:ext cx="32938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Регистрация позволяет:</a:t>
            </a:r>
          </a:p>
          <a:p>
            <a:r>
              <a:rPr lang="ru-RU" dirty="0" smtClean="0"/>
              <a:t>Получить доступ из дома;</a:t>
            </a:r>
          </a:p>
          <a:p>
            <a:r>
              <a:rPr lang="ru-RU" dirty="0" smtClean="0"/>
              <a:t>Воспользоваться Личным кабинетом и всеми Пользовательскими сервисами</a:t>
            </a:r>
          </a:p>
          <a:p>
            <a:endParaRPr lang="ru-RU" dirty="0"/>
          </a:p>
          <a:p>
            <a:r>
              <a:rPr lang="ru-RU" dirty="0" smtClean="0"/>
              <a:t>ЧТОБЫ ПОЛУЧИТЬ ДОСТУП ИЗ ДОМА, НЕОБХОДИМО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</a:rPr>
              <a:t>ЗАРЕГИСТРИРОВАТЬСЯ В СТЕНАХ ВУЗА;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из дома, получив подтверждение библиотекаря (опционально);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путем интеграции читательских билетов в систему;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посредством </a:t>
            </a:r>
            <a:r>
              <a:rPr lang="ru-RU" dirty="0" err="1" smtClean="0"/>
              <a:t>регистрационых</a:t>
            </a:r>
            <a:r>
              <a:rPr lang="ru-RU" dirty="0" smtClean="0"/>
              <a:t> карточек (опционально)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224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28600"/>
            <a:ext cx="6642320" cy="990600"/>
          </a:xfrm>
        </p:spPr>
        <p:txBody>
          <a:bodyPr>
            <a:normAutofit/>
          </a:bodyPr>
          <a:lstStyle/>
          <a:p>
            <a:r>
              <a:rPr lang="ru-RU" dirty="0" smtClean="0"/>
              <a:t>КНИГА в ЭБС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6227688" y="2112191"/>
            <a:ext cx="2916312" cy="4032448"/>
          </a:xfrm>
        </p:spPr>
        <p:txBody>
          <a:bodyPr>
            <a:normAutofit fontScale="77500" lnSpcReduction="20000"/>
          </a:bodyPr>
          <a:lstStyle/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  <a:buFont typeface="Wingdings" pitchFamily="2" charset="2"/>
              <a:buChar char="ь"/>
            </a:pPr>
            <a:r>
              <a:rPr lang="ru-RU" dirty="0" err="1" smtClean="0"/>
              <a:t>Безлимитный</a:t>
            </a:r>
            <a:r>
              <a:rPr lang="ru-RU" dirty="0" smtClean="0"/>
              <a:t> постраничный просмотр</a:t>
            </a:r>
          </a:p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  <a:buFont typeface="Wingdings" pitchFamily="2" charset="2"/>
              <a:buChar char="ь"/>
            </a:pPr>
            <a:r>
              <a:rPr lang="ru-RU" dirty="0" smtClean="0"/>
              <a:t>Библиографическое описание, аннотация, ключевые слова</a:t>
            </a:r>
          </a:p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  <a:buFont typeface="Wingdings" pitchFamily="2" charset="2"/>
              <a:buChar char="ь"/>
            </a:pPr>
            <a:r>
              <a:rPr lang="ru-RU" dirty="0" smtClean="0">
                <a:solidFill>
                  <a:srgbClr val="C00000"/>
                </a:solidFill>
              </a:rPr>
              <a:t>Интерактивное </a:t>
            </a:r>
            <a:r>
              <a:rPr lang="ru-RU" u="sng" dirty="0" smtClean="0">
                <a:solidFill>
                  <a:srgbClr val="C00000"/>
                </a:solidFill>
              </a:rPr>
              <a:t>содержание </a:t>
            </a:r>
            <a:r>
              <a:rPr lang="ru-RU" dirty="0" smtClean="0">
                <a:solidFill>
                  <a:srgbClr val="C00000"/>
                </a:solidFill>
              </a:rPr>
              <a:t>книги</a:t>
            </a:r>
          </a:p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  <a:buFont typeface="Wingdings" pitchFamily="2" charset="2"/>
              <a:buChar char="ь"/>
            </a:pPr>
            <a:r>
              <a:rPr lang="ru-RU" dirty="0" smtClean="0"/>
              <a:t>Добавление закладок, отзывов и комментариев</a:t>
            </a:r>
          </a:p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  <a:buFont typeface="Wingdings" pitchFamily="2" charset="2"/>
              <a:buChar char="ь"/>
            </a:pPr>
            <a:r>
              <a:rPr lang="ru-RU" dirty="0"/>
              <a:t>Обмен ссылок в социальных сетях</a:t>
            </a:r>
          </a:p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  <a:buFont typeface="Wingdings" pitchFamily="2" charset="2"/>
              <a:buChar char="ь"/>
            </a:pPr>
            <a:r>
              <a:rPr lang="ru-RU" dirty="0" smtClean="0"/>
              <a:t>Рекомендательные сервисы</a:t>
            </a:r>
            <a:endParaRPr lang="ru-RU" dirty="0"/>
          </a:p>
        </p:txBody>
      </p:sp>
      <p:pic>
        <p:nvPicPr>
          <p:cNvPr id="4" name="Picture 11" descr="материалы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60" y="2346446"/>
            <a:ext cx="4572000" cy="3563938"/>
          </a:xfrm>
          <a:prstGeom prst="rect">
            <a:avLst/>
          </a:prstGeom>
          <a:noFill/>
          <a:ln w="15875">
            <a:solidFill>
              <a:srgbClr val="CCFFCC"/>
            </a:solidFill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19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28600"/>
            <a:ext cx="6642320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КУЛЬТУРА ЦИФРОВОЙ КНИГИ</a:t>
            </a:r>
            <a:endParaRPr lang="ru-RU" dirty="0"/>
          </a:p>
        </p:txBody>
      </p:sp>
      <p:pic>
        <p:nvPicPr>
          <p:cNvPr id="4" name="Picture 2" descr="C:\Users\User\Documents\Директмедиа\Презентации\Иллюстрации\Faximile\Examples\Result View_resize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619" y="1813520"/>
            <a:ext cx="5619749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62175" y="1412776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БЫЛО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8731" y="1412776"/>
            <a:ext cx="650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ЕСТЬ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404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28600"/>
            <a:ext cx="6642320" cy="990600"/>
          </a:xfrm>
        </p:spPr>
        <p:txBody>
          <a:bodyPr/>
          <a:lstStyle/>
          <a:p>
            <a:r>
              <a:rPr lang="ru-RU" dirty="0" smtClean="0"/>
              <a:t>ЭРГОНОМИКА ЧТЕНИЯ</a:t>
            </a:r>
            <a:endParaRPr lang="ru-RU" dirty="0"/>
          </a:p>
        </p:txBody>
      </p:sp>
      <p:grpSp>
        <p:nvGrpSpPr>
          <p:cNvPr id="4" name="Group 4"/>
          <p:cNvGrpSpPr>
            <a:grpSpLocks noGrp="1"/>
          </p:cNvGrpSpPr>
          <p:nvPr/>
        </p:nvGrpSpPr>
        <p:grpSpPr bwMode="auto">
          <a:xfrm>
            <a:off x="1512168" y="1679161"/>
            <a:ext cx="5004048" cy="3865637"/>
            <a:chOff x="1113" y="383"/>
            <a:chExt cx="4808" cy="3570"/>
          </a:xfrm>
        </p:grpSpPr>
        <p:pic>
          <p:nvPicPr>
            <p:cNvPr id="5" name="Picture 5" descr="Работа с книгой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3" y="802"/>
              <a:ext cx="4685" cy="3151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 rot="8099667">
              <a:off x="3314" y="814"/>
              <a:ext cx="770" cy="272"/>
            </a:xfrm>
            <a:prstGeom prst="notchedRightArrow">
              <a:avLst>
                <a:gd name="adj1" fmla="val 50000"/>
                <a:gd name="adj2" fmla="val 70772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 rot="8099667">
              <a:off x="2860" y="678"/>
              <a:ext cx="770" cy="272"/>
            </a:xfrm>
            <a:prstGeom prst="notchedRightArrow">
              <a:avLst>
                <a:gd name="adj1" fmla="val 50000"/>
                <a:gd name="adj2" fmla="val 70772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 rot="8099667">
              <a:off x="4130" y="678"/>
              <a:ext cx="770" cy="272"/>
            </a:xfrm>
            <a:prstGeom prst="notchedRightArrow">
              <a:avLst>
                <a:gd name="adj1" fmla="val 50000"/>
                <a:gd name="adj2" fmla="val 70772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 rot="8099667">
              <a:off x="5400" y="632"/>
              <a:ext cx="770" cy="272"/>
            </a:xfrm>
            <a:prstGeom prst="notchedRightArrow">
              <a:avLst>
                <a:gd name="adj1" fmla="val 50000"/>
                <a:gd name="adj2" fmla="val 70772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 rot="8099667">
              <a:off x="2135" y="2513"/>
              <a:ext cx="770" cy="272"/>
            </a:xfrm>
            <a:prstGeom prst="notchedRightArrow">
              <a:avLst>
                <a:gd name="adj1" fmla="val 50000"/>
                <a:gd name="adj2" fmla="val 70772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51711" y="1883893"/>
            <a:ext cx="2592288" cy="4468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</a:pPr>
            <a:endParaRPr lang="ru-RU" dirty="0"/>
          </a:p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  <a:buFont typeface="Wingdings" pitchFamily="2" charset="2"/>
              <a:buChar char="ь"/>
            </a:pPr>
            <a:r>
              <a:rPr lang="ru-RU" dirty="0" smtClean="0"/>
              <a:t>Расширение </a:t>
            </a:r>
            <a:r>
              <a:rPr lang="ru-RU" dirty="0"/>
              <a:t>страницы во весь </a:t>
            </a:r>
            <a:r>
              <a:rPr lang="ru-RU" dirty="0" smtClean="0"/>
              <a:t>экран</a:t>
            </a:r>
          </a:p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  <a:buFont typeface="Wingdings" pitchFamily="2" charset="2"/>
              <a:buChar char="ь"/>
            </a:pPr>
            <a:r>
              <a:rPr lang="ru-RU" dirty="0" smtClean="0"/>
              <a:t>Панель навигации</a:t>
            </a:r>
          </a:p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  <a:buFont typeface="Wingdings" pitchFamily="2" charset="2"/>
              <a:buChar char="ь"/>
            </a:pPr>
            <a:r>
              <a:rPr lang="ru-RU" dirty="0" smtClean="0"/>
              <a:t>Увеличение-уменьшение размеров страницы</a:t>
            </a:r>
          </a:p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  <a:buFont typeface="Wingdings" pitchFamily="2" charset="2"/>
              <a:buChar char="ь"/>
            </a:pPr>
            <a:r>
              <a:rPr lang="ru-RU" dirty="0" smtClean="0"/>
              <a:t>Добавление закладок</a:t>
            </a:r>
          </a:p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  <a:buFont typeface="Wingdings" pitchFamily="2" charset="2"/>
              <a:buChar char="ь"/>
            </a:pPr>
            <a:r>
              <a:rPr lang="ru-RU" dirty="0">
                <a:solidFill>
                  <a:srgbClr val="C00000"/>
                </a:solidFill>
              </a:rPr>
              <a:t>Копирование текста со страницы книги для цитирования</a:t>
            </a:r>
          </a:p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  <a:buFont typeface="Wingdings" pitchFamily="2" charset="2"/>
              <a:buChar char="ь"/>
            </a:pPr>
            <a:r>
              <a:rPr lang="ru-RU" dirty="0" smtClean="0">
                <a:solidFill>
                  <a:srgbClr val="C00000"/>
                </a:solidFill>
              </a:rPr>
              <a:t>Распечатывание </a:t>
            </a:r>
            <a:r>
              <a:rPr lang="ru-RU" dirty="0">
                <a:solidFill>
                  <a:srgbClr val="C00000"/>
                </a:solidFill>
              </a:rPr>
              <a:t>отдельных страниц</a:t>
            </a:r>
          </a:p>
          <a:p>
            <a:pPr marL="363538" indent="-363538">
              <a:lnSpc>
                <a:spcPct val="80000"/>
              </a:lnSpc>
              <a:buClr>
                <a:srgbClr val="333333"/>
              </a:buClr>
              <a:buSzPct val="110000"/>
              <a:buFont typeface="Wingdings" pitchFamily="2" charset="2"/>
              <a:buChar char="ь"/>
            </a:pPr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02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28600"/>
            <a:ext cx="6567264" cy="990600"/>
          </a:xfrm>
        </p:spPr>
        <p:txBody>
          <a:bodyPr/>
          <a:lstStyle/>
          <a:p>
            <a:r>
              <a:rPr lang="ru-RU" dirty="0" smtClean="0"/>
              <a:t>ВИДЫ ПОИСКА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390294" y="2272804"/>
            <a:ext cx="5512022" cy="28050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/>
              <a:t>Простой поиск с главной страницы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/>
              <a:t>Расширенный поиск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/>
              <a:t>Поиск со страницы раздела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/>
              <a:t>Поиск внутри книги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400" dirty="0" smtClean="0"/>
              <a:t>Поиск по Словарям и Энциклопедиям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2271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28600"/>
            <a:ext cx="6642320" cy="990600"/>
          </a:xfrm>
        </p:spPr>
        <p:txBody>
          <a:bodyPr/>
          <a:lstStyle/>
          <a:p>
            <a:r>
              <a:rPr lang="ru-RU" dirty="0" smtClean="0"/>
              <a:t>РАСШИРЕННЫЙ ПОИСК</a:t>
            </a:r>
            <a:endParaRPr lang="ru-RU" dirty="0"/>
          </a:p>
        </p:txBody>
      </p:sp>
      <p:grpSp>
        <p:nvGrpSpPr>
          <p:cNvPr id="4" name="Group 4"/>
          <p:cNvGrpSpPr>
            <a:grpSpLocks noGrp="1"/>
          </p:cNvGrpSpPr>
          <p:nvPr/>
        </p:nvGrpSpPr>
        <p:grpSpPr bwMode="auto">
          <a:xfrm>
            <a:off x="1475656" y="2420888"/>
            <a:ext cx="4536504" cy="3633267"/>
            <a:chOff x="1250" y="1085"/>
            <a:chExt cx="4082" cy="3188"/>
          </a:xfrm>
        </p:grpSpPr>
        <p:pic>
          <p:nvPicPr>
            <p:cNvPr id="5" name="Picture 5" descr="poisk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250" y="1085"/>
              <a:ext cx="4082" cy="3188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 rot="10800000">
              <a:off x="3383" y="2173"/>
              <a:ext cx="770" cy="272"/>
            </a:xfrm>
            <a:prstGeom prst="notchedRightArrow">
              <a:avLst>
                <a:gd name="adj1" fmla="val 50000"/>
                <a:gd name="adj2" fmla="val 70772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solidFill>
                  <a:srgbClr val="FA8238"/>
                </a:solidFill>
              </a:endParaRPr>
            </a:p>
          </p:txBody>
        </p: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050306"/>
              </p:ext>
            </p:extLst>
          </p:nvPr>
        </p:nvGraphicFramePr>
        <p:xfrm>
          <a:off x="6275888" y="1985447"/>
          <a:ext cx="2890664" cy="4114800"/>
        </p:xfrm>
        <a:graphic>
          <a:graphicData uri="http://schemas.openxmlformats.org/drawingml/2006/table">
            <a:tbl>
              <a:tblPr/>
              <a:tblGrid>
                <a:gridCol w="2890664"/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Автор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Аннотация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/>
                        <a:t>Год </a:t>
                      </a:r>
                      <a:r>
                        <a:rPr lang="ru-RU" dirty="0" smtClean="0"/>
                        <a:t>издания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Дисциплина</a:t>
                      </a:r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Издательство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b="1" dirty="0" smtClean="0"/>
                        <a:t>Параметры поисковой выдачи:</a:t>
                      </a:r>
                    </a:p>
                    <a:p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Морфологический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поиск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Полнотекстовый поиск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sz="1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Искать фразу целиком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sz="1800" b="0" i="0" u="none" strike="noStrike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Выдача кратким списком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  <p:controls>
      <mc:AlternateContent xmlns:mc="http://schemas.openxmlformats.org/markup-compatibility/2006">
        <mc:Choice xmlns:v="urn:schemas-microsoft-com:vml" Requires="v">
          <p:control spid="3148" name="DefaultOcx" r:id="rId2" imgW="914400" imgH="228600"/>
        </mc:Choice>
        <mc:Fallback>
          <p:control name="DefaultOcx" r:id="rId2" imgW="914400" imgH="228600">
            <p:pic>
              <p:nvPicPr>
                <p:cNvPr id="0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0" y="0"/>
                  <a:ext cx="914400" cy="2365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49" name="HTMLText1" r:id="rId3" imgW="914400" imgH="228600"/>
        </mc:Choice>
        <mc:Fallback>
          <p:control name="HTMLText1" r:id="rId3" imgW="914400" imgH="228600">
            <p:pic>
              <p:nvPicPr>
                <p:cNvPr id="0" name="HTMLTex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0" y="0"/>
                  <a:ext cx="914400" cy="2365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50" name="HTMLText2" r:id="rId4" imgW="914400" imgH="228600"/>
        </mc:Choice>
        <mc:Fallback>
          <p:control name="HTMLText2" r:id="rId4" imgW="914400" imgH="228600">
            <p:pic>
              <p:nvPicPr>
                <p:cNvPr id="0" name="HTMLText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0" y="0"/>
                  <a:ext cx="914400" cy="2365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51" name="HTMLText3" r:id="rId5" imgW="914400" imgH="228600"/>
        </mc:Choice>
        <mc:Fallback>
          <p:control name="HTMLText3" r:id="rId5" imgW="914400" imgH="228600">
            <p:pic>
              <p:nvPicPr>
                <p:cNvPr id="0" name="HTMLText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0" y="0"/>
                  <a:ext cx="914400" cy="2365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52" name="HTMLText4" r:id="rId6" imgW="914400" imgH="228600"/>
        </mc:Choice>
        <mc:Fallback>
          <p:control name="HTMLText4" r:id="rId6" imgW="914400" imgH="228600">
            <p:pic>
              <p:nvPicPr>
                <p:cNvPr id="0" name="HTMLText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0" y="0"/>
                  <a:ext cx="914400" cy="2365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134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28600"/>
            <a:ext cx="6639272" cy="990600"/>
          </a:xfrm>
        </p:spPr>
        <p:txBody>
          <a:bodyPr>
            <a:normAutofit/>
          </a:bodyPr>
          <a:lstStyle/>
          <a:p>
            <a:r>
              <a:rPr lang="ru-RU" dirty="0" smtClean="0"/>
              <a:t>ЦИТИРОВАНИЕ И ПЕЧАТЬ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r="29248" b="17738"/>
          <a:stretch/>
        </p:blipFill>
        <p:spPr bwMode="auto">
          <a:xfrm>
            <a:off x="1526648" y="1700808"/>
            <a:ext cx="7437840" cy="4402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Стрелка влево 2"/>
          <p:cNvSpPr/>
          <p:nvPr/>
        </p:nvSpPr>
        <p:spPr>
          <a:xfrm rot="19535203">
            <a:off x="5085969" y="2465797"/>
            <a:ext cx="1872208" cy="360040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6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7" y="188640"/>
            <a:ext cx="7016491" cy="914400"/>
          </a:xfrm>
        </p:spPr>
        <p:txBody>
          <a:bodyPr>
            <a:normAutofit/>
          </a:bodyPr>
          <a:lstStyle/>
          <a:p>
            <a:r>
              <a:rPr lang="ru-RU" dirty="0" smtClean="0"/>
              <a:t>ВИДЫ НАВИГАЦИИ</a:t>
            </a:r>
            <a:endParaRPr lang="ru-RU" dirty="0"/>
          </a:p>
        </p:txBody>
      </p:sp>
      <p:grpSp>
        <p:nvGrpSpPr>
          <p:cNvPr id="4" name="Group 9"/>
          <p:cNvGrpSpPr>
            <a:grpSpLocks noGrp="1"/>
          </p:cNvGrpSpPr>
          <p:nvPr/>
        </p:nvGrpSpPr>
        <p:grpSpPr bwMode="auto">
          <a:xfrm>
            <a:off x="1072222" y="1916832"/>
            <a:ext cx="7532226" cy="4209331"/>
            <a:chOff x="938" y="727"/>
            <a:chExt cx="4274" cy="3113"/>
          </a:xfrm>
        </p:grpSpPr>
        <p:pic>
          <p:nvPicPr>
            <p:cNvPr id="5" name="Picture 5" descr="Дисциплины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06" y="1107"/>
              <a:ext cx="1702" cy="2733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6" descr="Авторы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24" y="1106"/>
              <a:ext cx="1988" cy="2734"/>
            </a:xfrm>
            <a:prstGeom prst="rect">
              <a:avLst/>
            </a:prstGeom>
            <a:ln w="9525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 rot="8713407">
              <a:off x="3498" y="1069"/>
              <a:ext cx="693" cy="227"/>
            </a:xfrm>
            <a:prstGeom prst="notchedRightArrow">
              <a:avLst>
                <a:gd name="adj1" fmla="val 50000"/>
                <a:gd name="adj2" fmla="val 76322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/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 rot="2704151">
              <a:off x="738" y="927"/>
              <a:ext cx="645" cy="245"/>
            </a:xfrm>
            <a:prstGeom prst="notchedRightArrow">
              <a:avLst>
                <a:gd name="adj1" fmla="val 50000"/>
                <a:gd name="adj2" fmla="val 65816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81683" y="1556792"/>
            <a:ext cx="474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 Каталогу     По Дисциплинам     По Авторам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2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28600"/>
            <a:ext cx="6642320" cy="9906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БД «МИРОВАЯ ХУДОЖЕСТВЕННАЯ КУЛЬТУРА»</a:t>
            </a:r>
            <a:endParaRPr lang="ru-RU" sz="3600" dirty="0"/>
          </a:p>
        </p:txBody>
      </p:sp>
      <p:pic>
        <p:nvPicPr>
          <p:cNvPr id="4" name="Picture 5" descr="Репродукции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204864"/>
            <a:ext cx="4968552" cy="392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7400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ЭБС в нормативных документах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0"/>
            <a:ext cx="7139136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ФГОС: «каждый учащийся должен быть обеспечен доступом к ЭБС из любой точки Интернет»</a:t>
            </a:r>
          </a:p>
          <a:p>
            <a:pPr marL="0" indent="0">
              <a:buNone/>
            </a:pPr>
            <a:r>
              <a:rPr lang="ru-RU" dirty="0" smtClean="0"/>
              <a:t>Минимальные нормы </a:t>
            </a:r>
            <a:r>
              <a:rPr lang="ru-RU" sz="2400" dirty="0" smtClean="0"/>
              <a:t>(Приказ </a:t>
            </a:r>
            <a:r>
              <a:rPr lang="ru-RU" sz="2400" dirty="0" err="1" smtClean="0"/>
              <a:t>Рособрнадзора</a:t>
            </a:r>
            <a:r>
              <a:rPr lang="ru-RU" sz="2400" dirty="0" smtClean="0"/>
              <a:t> № 1953)</a:t>
            </a:r>
            <a:endParaRPr lang="ru-RU" dirty="0" smtClean="0"/>
          </a:p>
          <a:p>
            <a:pPr fontAlgn="t"/>
            <a:r>
              <a:rPr lang="ru-RU" b="1" dirty="0" smtClean="0"/>
              <a:t>Учебники </a:t>
            </a:r>
            <a:r>
              <a:rPr lang="en-US" dirty="0"/>
              <a:t> </a:t>
            </a:r>
            <a:r>
              <a:rPr lang="en-US" dirty="0" smtClean="0"/>
              <a:t>  &gt; </a:t>
            </a:r>
            <a:r>
              <a:rPr lang="ru-RU" dirty="0" smtClean="0"/>
              <a:t>2500</a:t>
            </a:r>
            <a:endParaRPr lang="ru-RU" dirty="0"/>
          </a:p>
          <a:p>
            <a:pPr fontAlgn="t"/>
            <a:r>
              <a:rPr lang="ru-RU" b="1" dirty="0"/>
              <a:t>Научные </a:t>
            </a:r>
            <a:r>
              <a:rPr lang="ru-RU" b="1" dirty="0" smtClean="0"/>
              <a:t>Монографии </a:t>
            </a:r>
            <a:r>
              <a:rPr lang="en-US" dirty="0" smtClean="0"/>
              <a:t>&gt;</a:t>
            </a:r>
            <a:r>
              <a:rPr lang="ru-RU" dirty="0" smtClean="0"/>
              <a:t> </a:t>
            </a:r>
            <a:r>
              <a:rPr lang="ru-RU" dirty="0"/>
              <a:t>1500</a:t>
            </a:r>
          </a:p>
          <a:p>
            <a:pPr fontAlgn="t"/>
            <a:r>
              <a:rPr lang="ru-RU" b="1" dirty="0"/>
              <a:t>Журналы </a:t>
            </a:r>
            <a:r>
              <a:rPr lang="ru-RU" b="1" dirty="0" smtClean="0"/>
              <a:t>ВАК </a:t>
            </a:r>
            <a:r>
              <a:rPr lang="en-US" dirty="0" smtClean="0"/>
              <a:t>&gt;</a:t>
            </a:r>
            <a:r>
              <a:rPr lang="ru-RU" dirty="0" smtClean="0"/>
              <a:t> </a:t>
            </a:r>
            <a:r>
              <a:rPr lang="ru-RU" dirty="0"/>
              <a:t>50</a:t>
            </a:r>
          </a:p>
          <a:p>
            <a:pPr fontAlgn="t"/>
            <a:r>
              <a:rPr lang="ru-RU" b="1" dirty="0"/>
              <a:t>Количество издательств </a:t>
            </a:r>
            <a:r>
              <a:rPr lang="en-US" dirty="0" smtClean="0"/>
              <a:t>&gt;</a:t>
            </a:r>
            <a:r>
              <a:rPr lang="ru-RU" dirty="0" smtClean="0"/>
              <a:t> </a:t>
            </a:r>
            <a:r>
              <a:rPr lang="en-US" dirty="0" smtClean="0"/>
              <a:t>25</a:t>
            </a:r>
            <a:r>
              <a:rPr lang="ru-RU" dirty="0" smtClean="0"/>
              <a:t> </a:t>
            </a:r>
            <a:r>
              <a:rPr lang="ru-RU" dirty="0"/>
              <a:t>издательств</a:t>
            </a:r>
          </a:p>
          <a:p>
            <a:pPr fontAlgn="t"/>
            <a:r>
              <a:rPr lang="ru-RU" b="1" dirty="0" smtClean="0"/>
              <a:t>Общее </a:t>
            </a:r>
            <a:r>
              <a:rPr lang="ru-RU" b="1" dirty="0"/>
              <a:t>число </a:t>
            </a:r>
            <a:r>
              <a:rPr lang="ru-RU" b="1" dirty="0" smtClean="0"/>
              <a:t>изданий </a:t>
            </a:r>
            <a:r>
              <a:rPr lang="en-US" dirty="0" smtClean="0"/>
              <a:t>&gt; </a:t>
            </a:r>
            <a:r>
              <a:rPr lang="ru-RU" dirty="0"/>
              <a:t>5000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71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2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7703" y="188640"/>
            <a:ext cx="7004521" cy="6096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600" dirty="0" smtClean="0"/>
              <a:t>БД «КЛАССИКА ЭНЦИКЛОПЕДИЙ»</a:t>
            </a:r>
            <a:endParaRPr lang="ru-RU" sz="3600" dirty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5" t="15097" r="16277" b="6953"/>
          <a:stretch>
            <a:fillRect/>
          </a:stretch>
        </p:blipFill>
        <p:spPr bwMode="auto">
          <a:xfrm>
            <a:off x="2123728" y="2348880"/>
            <a:ext cx="6408712" cy="4086527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340768"/>
            <a:ext cx="7330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1 200 000 статей – крупнейший ресурс Рунета (Википедия – 800 тыс. статей). При партнерстве с РУБРИКОН и Большой Российской энциклопедии.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36442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28600"/>
            <a:ext cx="6642320" cy="9906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УЧЕБНЫЕ КАРТЫ</a:t>
            </a:r>
            <a:endParaRPr lang="ru-RU" sz="4000" dirty="0"/>
          </a:p>
        </p:txBody>
      </p:sp>
      <p:pic>
        <p:nvPicPr>
          <p:cNvPr id="4" name="Picture 5" descr="Карты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844824"/>
            <a:ext cx="576064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411760" y="1412776"/>
            <a:ext cx="4137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Более 6 000 карт обучающего характера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8732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2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1720" y="443136"/>
            <a:ext cx="6984776" cy="6096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dirty="0"/>
              <a:t>ПОДКАСТЫ И АУДИОУЧЕБНИКИ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4" t="25108" r="16646" b="7118"/>
          <a:stretch>
            <a:fillRect/>
          </a:stretch>
        </p:blipFill>
        <p:spPr bwMode="auto">
          <a:xfrm>
            <a:off x="1825930" y="2276872"/>
            <a:ext cx="6989458" cy="389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2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2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1979712" y="332656"/>
            <a:ext cx="7088088" cy="6096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600" dirty="0"/>
              <a:t>ТЕСТЫ И ТРЕНАЖЕРЫ К УЧЕБНЫМ ПОСОБИЯМ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7" t="21169" r="23293" b="8430"/>
          <a:stretch>
            <a:fillRect/>
          </a:stretch>
        </p:blipFill>
        <p:spPr bwMode="auto">
          <a:xfrm>
            <a:off x="2699792" y="2012268"/>
            <a:ext cx="5311527" cy="441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1555" y="1283732"/>
            <a:ext cx="56608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smtClean="0"/>
              <a:t>Более 60 интерактивных теста по ведущим учебникам.</a:t>
            </a:r>
          </a:p>
          <a:p>
            <a:pPr>
              <a:defRPr/>
            </a:pPr>
            <a:r>
              <a:rPr lang="ru-RU" dirty="0" smtClean="0"/>
              <a:t>Три </a:t>
            </a:r>
            <a:r>
              <a:rPr lang="ru-RU" dirty="0"/>
              <a:t>режима тестов: ОБУЧЕНИЯ, ТРЕНАЖЕРА, ЭКЗАМЕНА</a:t>
            </a:r>
          </a:p>
        </p:txBody>
      </p:sp>
    </p:spTree>
    <p:extLst>
      <p:ext uri="{BB962C8B-B14F-4D97-AF65-F5344CB8AC3E}">
        <p14:creationId xmlns:p14="http://schemas.microsoft.com/office/powerpoint/2010/main" val="4872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12139" y="2060848"/>
            <a:ext cx="7408333" cy="406531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ИЗДАТЕЛЬСКИЕ КОЛЛЕКЦИИ:</a:t>
            </a:r>
          </a:p>
          <a:p>
            <a:pPr lvl="1"/>
            <a:r>
              <a:rPr lang="ru-RU" dirty="0" err="1" smtClean="0"/>
              <a:t>Директ</a:t>
            </a:r>
            <a:r>
              <a:rPr lang="ru-RU" dirty="0" smtClean="0"/>
              <a:t>-Медиа (400 дисков)</a:t>
            </a:r>
          </a:p>
          <a:p>
            <a:pPr lvl="1"/>
            <a:r>
              <a:rPr lang="ru-RU" dirty="0" smtClean="0"/>
              <a:t>Астра-Медиа (50 дисков)</a:t>
            </a:r>
          </a:p>
          <a:p>
            <a:pPr lvl="1"/>
            <a:r>
              <a:rPr lang="ru-RU" dirty="0" smtClean="0"/>
              <a:t>Диполь (100 дисков)</a:t>
            </a:r>
          </a:p>
          <a:p>
            <a:r>
              <a:rPr lang="ru-RU" dirty="0" smtClean="0"/>
              <a:t>Направления: бизнес, менеджмент, медицина, искусствознание, музыкознание, правоведение, биология, литература, философия.</a:t>
            </a:r>
          </a:p>
          <a:p>
            <a:r>
              <a:rPr lang="ru-RU" dirty="0" smtClean="0"/>
              <a:t>Содержит учебники и справочники для школы по географии, литературе, истории; хрестоматии; энциклопедии и словари: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498304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Удаленная </a:t>
            </a:r>
            <a:r>
              <a:rPr lang="ru-RU" dirty="0" err="1" smtClean="0"/>
              <a:t>медиатека</a:t>
            </a:r>
            <a:r>
              <a:rPr lang="ru-RU" dirty="0" smtClean="0"/>
              <a:t>                      «</a:t>
            </a:r>
            <a:r>
              <a:rPr lang="ru-RU" dirty="0" err="1" smtClean="0"/>
              <a:t>Директ-Медиа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73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K\Pictures\Логотипы\Фирменный стиль-титу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2200" y="3645024"/>
            <a:ext cx="6477000" cy="1828800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</a:rPr>
              <a:t>ПОЛЬЗОВАТЕЛЬСКИЕ СЕРВИСЫ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1340768"/>
            <a:ext cx="5842992" cy="762000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</a:rPr>
              <a:t>ВСЕ ПРЕИМУЩЕСТВА НОВЕЙШИХ ОБРАЗОВАТЕЛЬНЫХ ТЕХНОЛОГИЙ! </a:t>
            </a:r>
            <a:endParaRPr lang="ru-RU" sz="28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7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28600"/>
            <a:ext cx="6642320" cy="990600"/>
          </a:xfrm>
        </p:spPr>
        <p:txBody>
          <a:bodyPr>
            <a:normAutofit/>
          </a:bodyPr>
          <a:lstStyle/>
          <a:p>
            <a:r>
              <a:rPr lang="ru-RU" dirty="0" smtClean="0"/>
              <a:t>ЛИЧНЫЙ КАБИНЕТ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0" b="6577"/>
          <a:stretch/>
        </p:blipFill>
        <p:spPr bwMode="auto">
          <a:xfrm>
            <a:off x="3798070" y="1916833"/>
            <a:ext cx="5228909" cy="3816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2346446"/>
            <a:ext cx="239442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Окна ЛК: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Профиль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Моя библиотека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Избранное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Закладки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Рассылки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Мастер рефератов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218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28600"/>
            <a:ext cx="6642320" cy="990600"/>
          </a:xfrm>
        </p:spPr>
        <p:txBody>
          <a:bodyPr/>
          <a:lstStyle/>
          <a:p>
            <a:r>
              <a:rPr lang="ru-RU" dirty="0" smtClean="0"/>
              <a:t>МОЯ БИБЛИОТЕКА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0" b="4285"/>
          <a:stretch/>
        </p:blipFill>
        <p:spPr bwMode="auto">
          <a:xfrm>
            <a:off x="3851920" y="2143293"/>
            <a:ext cx="5043304" cy="3407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5688770" y="3284984"/>
            <a:ext cx="1512168" cy="21602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>
            <a:off x="5688770" y="5229200"/>
            <a:ext cx="1210749" cy="21602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0644" y="2424370"/>
            <a:ext cx="24117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Сохранение в ЛК: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Использованных книг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Истории просмотров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  <a:p>
            <a:r>
              <a:rPr lang="ru-RU" dirty="0" smtClean="0"/>
              <a:t>Возможность работать с книгами из окна «Моя библиотека»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668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28600"/>
            <a:ext cx="6570312" cy="990600"/>
          </a:xfrm>
        </p:spPr>
        <p:txBody>
          <a:bodyPr/>
          <a:lstStyle/>
          <a:p>
            <a:r>
              <a:rPr lang="ru-RU" dirty="0" smtClean="0"/>
              <a:t>ИЗБРАННОЕ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0" t="26966" b="5793"/>
          <a:stretch/>
        </p:blipFill>
        <p:spPr bwMode="auto">
          <a:xfrm>
            <a:off x="1675474" y="1700808"/>
            <a:ext cx="7000981" cy="3744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ыноска со стрелкой вверх 5"/>
          <p:cNvSpPr/>
          <p:nvPr/>
        </p:nvSpPr>
        <p:spPr>
          <a:xfrm>
            <a:off x="6300192" y="2132856"/>
            <a:ext cx="1728192" cy="79208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Добавить в Избранное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51410" y="5733256"/>
            <a:ext cx="53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Добавление в </a:t>
            </a:r>
            <a:r>
              <a:rPr lang="ru-RU" b="1" dirty="0" smtClean="0"/>
              <a:t>«Избранное» </a:t>
            </a:r>
            <a:r>
              <a:rPr lang="ru-RU" dirty="0" smtClean="0"/>
              <a:t>осуществляется со страницы просмотра книги, со страницы описания книги, со страницы поиска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7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28600"/>
            <a:ext cx="6423248" cy="990600"/>
          </a:xfrm>
        </p:spPr>
        <p:txBody>
          <a:bodyPr/>
          <a:lstStyle/>
          <a:p>
            <a:r>
              <a:rPr lang="ru-RU" dirty="0" smtClean="0"/>
              <a:t>ЗАКЛАДКИ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00" b="22688"/>
          <a:stretch/>
        </p:blipFill>
        <p:spPr bwMode="auto">
          <a:xfrm>
            <a:off x="3563888" y="2409823"/>
            <a:ext cx="5504011" cy="38142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2409823"/>
            <a:ext cx="20882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Сохраняются: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Название книги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Номер страницы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Название закладки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Комментарий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Опция удаления закладки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59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6984776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ЭБС «Университетская библиотека онлайн»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1502688"/>
            <a:ext cx="734481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Университетская библиотека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онлайн»</a:t>
            </a:r>
            <a:r>
              <a:rPr lang="ru-RU" dirty="0"/>
              <a:t> 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www.biblioclub.ru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www.</a:t>
            </a:r>
            <a:r>
              <a:rPr lang="ru-RU" dirty="0" smtClean="0">
                <a:hlinkClick r:id="rId4"/>
              </a:rPr>
              <a:t>университетская-</a:t>
            </a:r>
            <a:r>
              <a:rPr lang="ru-RU" dirty="0" err="1" smtClean="0">
                <a:hlinkClick r:id="rId4"/>
              </a:rPr>
              <a:t>библиотека.рф</a:t>
            </a:r>
            <a:r>
              <a:rPr lang="ru-RU" dirty="0" smtClean="0"/>
              <a:t> 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Более 200 ВУЗов – подписчики. Безусловное лидерство на рынке ЭБС.</a:t>
            </a:r>
          </a:p>
          <a:p>
            <a:r>
              <a:rPr lang="ru-RU" dirty="0" smtClean="0"/>
              <a:t>- 50 000 изданий</a:t>
            </a:r>
          </a:p>
          <a:p>
            <a:r>
              <a:rPr lang="ru-RU" dirty="0" smtClean="0"/>
              <a:t>- 3 000 новых изданий ежемесячно</a:t>
            </a:r>
          </a:p>
          <a:p>
            <a:endParaRPr lang="ru-RU" dirty="0" smtClean="0"/>
          </a:p>
          <a:p>
            <a:r>
              <a:rPr lang="ru-RU" dirty="0" smtClean="0"/>
              <a:t>Почетное партнерство: к «Университетской библиотеке онлайн» подключены все федеральные университеты.</a:t>
            </a:r>
          </a:p>
          <a:p>
            <a:endParaRPr lang="ru-RU" dirty="0"/>
          </a:p>
          <a:p>
            <a:r>
              <a:rPr lang="ru-RU" dirty="0" smtClean="0"/>
              <a:t>С ПОМОЩЬЮ «УНИВЕРСИТЕТСКОЙ БИБЛИОТЕКИ ОНЛАЙН» ПОЛНОСТЬЮ ЗАКРЫТЫ ТРЕБОВАНИЯ ЦИФРОВОЙ ОБЕСПЕЧЕННОСТИ И ПРОЙДЕНА АККРЕДИТАЦИЯ ВУЗА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28600"/>
            <a:ext cx="6567264" cy="990600"/>
          </a:xfrm>
        </p:spPr>
        <p:txBody>
          <a:bodyPr>
            <a:normAutofit/>
          </a:bodyPr>
          <a:lstStyle/>
          <a:p>
            <a:r>
              <a:rPr lang="ru-RU" dirty="0" smtClean="0"/>
              <a:t>РАССЫЛКИ ОБНОВЛЕНИЙ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331640" y="2636911"/>
            <a:ext cx="19442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Настройки рассылки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Выбор раздела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Ежемесячное получение новинок по почте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96" b="5962"/>
          <a:stretch/>
        </p:blipFill>
        <p:spPr bwMode="auto">
          <a:xfrm>
            <a:off x="3598820" y="2060848"/>
            <a:ext cx="5221652" cy="4116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874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95736" y="228600"/>
            <a:ext cx="6570312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ВОЗМОЖНОСТИ ЛИЧНОГО КАБИНЕТА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63688" y="1628800"/>
            <a:ext cx="72728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Если подписчик регистрируется </a:t>
            </a:r>
            <a:r>
              <a:rPr lang="ru-RU" b="1" dirty="0" smtClean="0"/>
              <a:t>как физическое лицо</a:t>
            </a:r>
            <a:r>
              <a:rPr lang="ru-RU" dirty="0" smtClean="0"/>
              <a:t>, появляется возможность</a:t>
            </a:r>
            <a:r>
              <a:rPr lang="ru-RU" b="1" dirty="0" smtClean="0"/>
              <a:t> покупки книг в виде файлов</a:t>
            </a:r>
            <a:r>
              <a:rPr lang="ru-RU" dirty="0" smtClean="0"/>
              <a:t>. Необходима оплата аккаунта через платежные системы. </a:t>
            </a:r>
            <a:r>
              <a:rPr lang="ru-RU" i="1" dirty="0" smtClean="0"/>
              <a:t>Пользователь организации должен заново зарегистрироваться в Интернет-магазине </a:t>
            </a:r>
            <a:r>
              <a:rPr lang="en-US" i="1" dirty="0" smtClean="0"/>
              <a:t>sale.biblioclub.ru</a:t>
            </a:r>
            <a:r>
              <a:rPr lang="en-US" dirty="0" smtClean="0"/>
              <a:t> 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/>
              <a:t>Интерактивные сервисы в Личном кабинете: </a:t>
            </a:r>
          </a:p>
          <a:p>
            <a:pPr marL="800100" lvl="1" indent="-342900">
              <a:buAutoNum type="arabicPeriod"/>
            </a:pPr>
            <a:r>
              <a:rPr lang="ru-RU" dirty="0"/>
              <a:t>МАСТЕР РЕФЕРАТОВ (для студентов)</a:t>
            </a:r>
          </a:p>
          <a:p>
            <a:pPr marL="800100" lvl="1" indent="-342900">
              <a:buAutoNum type="arabicPeriod"/>
            </a:pPr>
            <a:r>
              <a:rPr lang="ru-RU" dirty="0"/>
              <a:t>УЧЕБНАЯ РАБОТА В ГРУППАХ  (для преподавателей)</a:t>
            </a:r>
          </a:p>
          <a:p>
            <a:pPr marL="342900" indent="-342900">
              <a:buAutoNum type="arabicPeriod"/>
            </a:pPr>
            <a:r>
              <a:rPr lang="ru-RU" dirty="0" smtClean="0"/>
              <a:t>Личный кабинет </a:t>
            </a:r>
            <a:r>
              <a:rPr lang="ru-RU" b="1" dirty="0" smtClean="0"/>
              <a:t>преподавателя</a:t>
            </a:r>
            <a:r>
              <a:rPr lang="ru-RU" dirty="0" smtClean="0"/>
              <a:t>: Добавляется возможность организовывать работу в группах.</a:t>
            </a:r>
          </a:p>
          <a:p>
            <a:pPr marL="342900" indent="-342900">
              <a:buAutoNum type="arabicPeriod"/>
            </a:pPr>
            <a:r>
              <a:rPr lang="ru-RU" dirty="0" smtClean="0"/>
              <a:t>Личный кабинет </a:t>
            </a:r>
            <a:r>
              <a:rPr lang="ru-RU" b="1" dirty="0" smtClean="0"/>
              <a:t>библиотекаря</a:t>
            </a:r>
            <a:r>
              <a:rPr lang="ru-RU" dirty="0" smtClean="0"/>
              <a:t>: Статистика и контроль использования организацией, список зарегистрированных пользователей организации; Интеграция каталога в РУСМАРК, </a:t>
            </a:r>
            <a:r>
              <a:rPr lang="en-US" dirty="0" smtClean="0"/>
              <a:t>IP</a:t>
            </a:r>
            <a:r>
              <a:rPr lang="ru-RU" dirty="0" smtClean="0"/>
              <a:t> организации.</a:t>
            </a:r>
          </a:p>
          <a:p>
            <a:pPr marL="342900" indent="-342900">
              <a:buAutoNum type="arabicPeriod"/>
            </a:pPr>
            <a:r>
              <a:rPr lang="ru-RU" dirty="0" smtClean="0"/>
              <a:t>Личный кабинет </a:t>
            </a:r>
            <a:r>
              <a:rPr lang="ru-RU" b="1" dirty="0" smtClean="0"/>
              <a:t>автора</a:t>
            </a:r>
            <a:r>
              <a:rPr lang="ru-RU" dirty="0" smtClean="0"/>
              <a:t>. Если пользователь регистрируется как автор – у него появляется возможность загружать свои материалы, получать статистику использования его книг.</a:t>
            </a:r>
          </a:p>
        </p:txBody>
      </p:sp>
    </p:spTree>
    <p:extLst>
      <p:ext uri="{BB962C8B-B14F-4D97-AF65-F5344CB8AC3E}">
        <p14:creationId xmlns:p14="http://schemas.microsoft.com/office/powerpoint/2010/main" val="8967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-титу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051720" y="1916832"/>
            <a:ext cx="6934199" cy="1130300"/>
          </a:xfrm>
        </p:spPr>
        <p:txBody>
          <a:bodyPr>
            <a:normAutofit/>
          </a:bodyPr>
          <a:lstStyle/>
          <a:p>
            <a:r>
              <a:rPr lang="ru-RU" sz="2800" i="1" dirty="0" smtClean="0"/>
              <a:t>ЦЕЛЬ: ЛИТЕРАТУРА В ОДИН КЛИК</a:t>
            </a:r>
            <a:endParaRPr lang="ru-RU" sz="2800" i="1" dirty="0"/>
          </a:p>
        </p:txBody>
      </p:sp>
      <p:sp>
        <p:nvSpPr>
          <p:cNvPr id="35842" name="AutoShape 2"/>
          <p:cNvSpPr>
            <a:spLocks noGrp="1" noChangeArrowheads="1"/>
          </p:cNvSpPr>
          <p:nvPr>
            <p:ph type="title"/>
          </p:nvPr>
        </p:nvSpPr>
        <p:spPr>
          <a:xfrm>
            <a:off x="1979712" y="4293096"/>
            <a:ext cx="6934199" cy="1155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ДЛЯ ПРЕПОДАВАТЕЛЕЙ: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СЕРВИС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«УЧЕБНАЯ РАБОТА В ГРУППАХ»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341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6048672" cy="5486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ЗАКЛАДКА «МОЙ ВУЗ»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8" t="7269" r="18095" b="12347"/>
          <a:stretch/>
        </p:blipFill>
        <p:spPr bwMode="auto">
          <a:xfrm>
            <a:off x="2170334" y="1772817"/>
            <a:ext cx="6322945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7884368" y="1916832"/>
            <a:ext cx="1224136" cy="10801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96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0180" y="188640"/>
            <a:ext cx="6794308" cy="914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СТРАНИЦА УЧЕБНОГО КУРСА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8" b="8010"/>
          <a:stretch/>
        </p:blipFill>
        <p:spPr bwMode="auto">
          <a:xfrm>
            <a:off x="1790926" y="1484784"/>
            <a:ext cx="6820588" cy="4824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874036" y="2931426"/>
            <a:ext cx="1296144" cy="46805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лево 4"/>
          <p:cNvSpPr/>
          <p:nvPr/>
        </p:nvSpPr>
        <p:spPr>
          <a:xfrm>
            <a:off x="6706684" y="4126040"/>
            <a:ext cx="2088232" cy="360040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05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476672"/>
            <a:ext cx="6570312" cy="504056"/>
          </a:xfrm>
        </p:spPr>
        <p:txBody>
          <a:bodyPr>
            <a:noAutofit/>
          </a:bodyPr>
          <a:lstStyle/>
          <a:p>
            <a:r>
              <a:rPr lang="ru-RU" sz="3600" dirty="0" smtClean="0"/>
              <a:t>СОЗДАНИЕ СТРАНИЦЫ ЗАНЯТИЯ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4" r="29824" b="12960"/>
          <a:stretch/>
        </p:blipFill>
        <p:spPr bwMode="auto">
          <a:xfrm>
            <a:off x="1691680" y="2276983"/>
            <a:ext cx="7004648" cy="3384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30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6696744" cy="914400"/>
          </a:xfrm>
        </p:spPr>
        <p:txBody>
          <a:bodyPr>
            <a:normAutofit/>
          </a:bodyPr>
          <a:lstStyle/>
          <a:p>
            <a:r>
              <a:rPr lang="ru-RU" dirty="0" smtClean="0"/>
              <a:t>ВЫБОР КНИГ С САЙТА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6043" r="2080" b="8352"/>
          <a:stretch/>
        </p:blipFill>
        <p:spPr bwMode="auto">
          <a:xfrm>
            <a:off x="1477458" y="1844825"/>
            <a:ext cx="6853926" cy="4176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низ 3"/>
          <p:cNvSpPr/>
          <p:nvPr/>
        </p:nvSpPr>
        <p:spPr>
          <a:xfrm>
            <a:off x="7085384" y="4330511"/>
            <a:ext cx="432048" cy="1512168"/>
          </a:xfrm>
          <a:prstGeom prst="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 3 6"/>
          <p:cNvSpPr/>
          <p:nvPr/>
        </p:nvSpPr>
        <p:spPr>
          <a:xfrm>
            <a:off x="6732240" y="3284984"/>
            <a:ext cx="1599144" cy="936104"/>
          </a:xfrm>
          <a:prstGeom prst="borderCallout3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Поместить в учебный курс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8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1582" y="260648"/>
            <a:ext cx="6872906" cy="914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БЫСТРЫЙ ПЕРЕХОД К КНИГЕ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48" b="8010"/>
          <a:stretch/>
        </p:blipFill>
        <p:spPr bwMode="auto">
          <a:xfrm>
            <a:off x="1907704" y="1443165"/>
            <a:ext cx="6820588" cy="4824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419872" y="5589240"/>
            <a:ext cx="1296144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31445" y="5285156"/>
            <a:ext cx="1216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Быстрая загрузка книги</a:t>
            </a:r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3491880" y="5013176"/>
            <a:ext cx="108012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32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28600"/>
            <a:ext cx="6714328" cy="9906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ДОБАВЛЕНИЕ СОБСТВЕННЫХ</a:t>
            </a:r>
            <a:br>
              <a:rPr lang="ru-RU" sz="3600" dirty="0" smtClean="0"/>
            </a:br>
            <a:r>
              <a:rPr lang="ru-RU" sz="3600" dirty="0" smtClean="0"/>
              <a:t>УЧЕБНЫХ МАТЕРИАЛОВ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20651" r="1600" b="9547"/>
          <a:stretch/>
        </p:blipFill>
        <p:spPr bwMode="auto">
          <a:xfrm>
            <a:off x="1763688" y="1916832"/>
            <a:ext cx="7088123" cy="3960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6084004"/>
            <a:ext cx="737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Собственные материалы доступны только допущенной группе студентов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75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6624736" cy="914400"/>
          </a:xfrm>
        </p:spPr>
        <p:txBody>
          <a:bodyPr/>
          <a:lstStyle/>
          <a:p>
            <a:r>
              <a:rPr lang="ru-RU" dirty="0" smtClean="0"/>
              <a:t>ДОБАВЛЕНИЕ ЗАДАНИЙ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6" t="11264" r="24544" b="19786"/>
          <a:stretch/>
        </p:blipFill>
        <p:spPr bwMode="auto">
          <a:xfrm>
            <a:off x="2627784" y="1628800"/>
            <a:ext cx="5386968" cy="439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2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779096" cy="10394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Что такое «Университетская библиотека </a:t>
            </a:r>
            <a:r>
              <a:rPr lang="en-US" dirty="0" smtClean="0"/>
              <a:t>online</a:t>
            </a:r>
            <a:r>
              <a:rPr lang="ru-RU" dirty="0" smtClean="0"/>
              <a:t>»?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19672" y="1916832"/>
            <a:ext cx="7067128" cy="4144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Наша миссия: быть библиотекой будущего!</a:t>
            </a:r>
          </a:p>
          <a:p>
            <a:pPr marL="0" indent="0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b="1" dirty="0" smtClean="0"/>
              <a:t>Принципы </a:t>
            </a:r>
            <a:r>
              <a:rPr lang="ru-RU" b="1" dirty="0"/>
              <a:t>нашего </a:t>
            </a:r>
            <a:r>
              <a:rPr lang="ru-RU" b="1" dirty="0" smtClean="0"/>
              <a:t>подхода</a:t>
            </a:r>
            <a:r>
              <a:rPr lang="ru-RU" b="1" dirty="0"/>
              <a:t>:</a:t>
            </a:r>
            <a:endParaRPr lang="ru-RU" b="1" dirty="0" smtClean="0"/>
          </a:p>
          <a:p>
            <a:pPr marL="457200" indent="-457200">
              <a:buAutoNum type="arabicPeriod"/>
            </a:pPr>
            <a:r>
              <a:rPr lang="ru-RU" sz="2400" dirty="0" smtClean="0"/>
              <a:t>Формирование универсального научно-образовательного ресурса путем тщательного подбора востребованной литературы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Интеллектуальные сервисы </a:t>
            </a:r>
            <a:r>
              <a:rPr lang="ru-RU" sz="2400" dirty="0"/>
              <a:t>работы с </a:t>
            </a:r>
            <a:r>
              <a:rPr lang="ru-RU" sz="2400" dirty="0" smtClean="0"/>
              <a:t>книгой для создания новой образовательной среды</a:t>
            </a:r>
          </a:p>
          <a:p>
            <a:pPr marL="457200" indent="-457200">
              <a:buAutoNum type="arabicPeriod"/>
            </a:pPr>
            <a:r>
              <a:rPr lang="ru-RU" sz="2400" dirty="0" smtClean="0"/>
              <a:t>Стратегия </a:t>
            </a:r>
            <a:r>
              <a:rPr lang="ru-RU" sz="2400" dirty="0"/>
              <a:t>«все включено»: бесшовный, </a:t>
            </a:r>
            <a:r>
              <a:rPr lang="ru-RU" sz="2400" dirty="0" err="1"/>
              <a:t>безлимитный</a:t>
            </a:r>
            <a:r>
              <a:rPr lang="ru-RU" sz="2400" dirty="0"/>
              <a:t>, мгновенный доступ к книге: отовсюду и в любой </a:t>
            </a:r>
            <a:r>
              <a:rPr lang="ru-RU" sz="2400" dirty="0" smtClean="0"/>
              <a:t>момент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209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28600"/>
            <a:ext cx="6984776" cy="9906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ФОРМИРОВАНИЕ ГРУППЫ СТУДЕНТОВ</a:t>
            </a:r>
            <a:endParaRPr lang="ru-RU" sz="32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6" t="32086" r="17632" b="39583"/>
          <a:stretch/>
        </p:blipFill>
        <p:spPr bwMode="auto">
          <a:xfrm>
            <a:off x="1619672" y="1772816"/>
            <a:ext cx="7151768" cy="2023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t="32088" r="17741" b="32171"/>
          <a:stretch/>
        </p:blipFill>
        <p:spPr bwMode="auto">
          <a:xfrm>
            <a:off x="1619672" y="4077072"/>
            <a:ext cx="6995488" cy="2553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0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28600"/>
            <a:ext cx="6714328" cy="9906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У СТУДЕНТА: ВЫПОЛНЕНИЕ ЗАДАНИЙ И ОЦЕНКИ</a:t>
            </a:r>
            <a:endParaRPr lang="ru-RU" sz="3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2" t="27477" r="26944" b="7157"/>
          <a:stretch/>
        </p:blipFill>
        <p:spPr bwMode="auto">
          <a:xfrm>
            <a:off x="2515312" y="1628800"/>
            <a:ext cx="5657088" cy="46695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1835696" y="4149080"/>
            <a:ext cx="864096" cy="5040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68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-титу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35696" y="1772816"/>
            <a:ext cx="6934199" cy="1130300"/>
          </a:xfrm>
        </p:spPr>
        <p:txBody>
          <a:bodyPr>
            <a:normAutofit fontScale="92500" lnSpcReduction="20000"/>
          </a:bodyPr>
          <a:lstStyle/>
          <a:p>
            <a:r>
              <a:rPr lang="ru-RU" i="1" dirty="0" smtClean="0"/>
              <a:t>ЦЕЛЬ: УДОБНЫЙ ПОРЯДОК ПОИСКА И ЦИТИРОВАНИЯ ДЛЯ СОЗДАНИЯ НАУЧНЫХ РАБОТ</a:t>
            </a:r>
            <a:endParaRPr lang="ru-RU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4077072"/>
            <a:ext cx="6934199" cy="11557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СЕРВИС 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«МАСТЕР РЕФЕРАТОВ» или ЦИТАТНИК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4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28600"/>
            <a:ext cx="6714328" cy="9906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МОЙ КАБИНЕТ: </a:t>
            </a:r>
            <a:br>
              <a:rPr lang="ru-RU" sz="3200" dirty="0" smtClean="0"/>
            </a:br>
            <a:r>
              <a:rPr lang="ru-RU" sz="3200" dirty="0" smtClean="0"/>
              <a:t>«МАСТЕР РЕФЕРАТОВ»</a:t>
            </a:r>
            <a:endParaRPr lang="ru-RU" sz="32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t="31232" r="17632" b="31563"/>
          <a:stretch/>
        </p:blipFill>
        <p:spPr bwMode="auto">
          <a:xfrm>
            <a:off x="1475656" y="2279904"/>
            <a:ext cx="7547240" cy="26578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1680" y="5661248"/>
            <a:ext cx="5192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1 шаг: создание Реферата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5262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28600"/>
            <a:ext cx="6786336" cy="990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ЧЕРЕЗ ПОИСК: ПОДБОР ЦИТАТ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2" t="12800" r="18208" b="21323"/>
          <a:stretch/>
        </p:blipFill>
        <p:spPr bwMode="auto">
          <a:xfrm>
            <a:off x="1547664" y="1916832"/>
            <a:ext cx="7138432" cy="470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/>
          <p:cNvSpPr/>
          <p:nvPr/>
        </p:nvSpPr>
        <p:spPr>
          <a:xfrm rot="20820611">
            <a:off x="5457213" y="4242417"/>
            <a:ext cx="1512168" cy="3600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28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912768" cy="9144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РАБОТА С КНИГОЙ: ПЕРЕХОД К РЕФЕРАТУ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7" r="28768" b="6816"/>
          <a:stretch/>
        </p:blipFill>
        <p:spPr bwMode="auto">
          <a:xfrm>
            <a:off x="1763688" y="1628800"/>
            <a:ext cx="7086496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/>
          <p:cNvSpPr/>
          <p:nvPr/>
        </p:nvSpPr>
        <p:spPr>
          <a:xfrm rot="1101129">
            <a:off x="4447937" y="3027340"/>
            <a:ext cx="1224136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840760" cy="9144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РЕЖИМ: РЕФЕРАТ В КНИГЕ</a:t>
            </a:r>
            <a:endParaRPr lang="ru-RU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3" r="29056" b="7158"/>
          <a:stretch/>
        </p:blipFill>
        <p:spPr bwMode="auto">
          <a:xfrm>
            <a:off x="1763688" y="1628800"/>
            <a:ext cx="7030176" cy="4517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87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7056784" cy="9144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РЕЖИМ ЛИЧНЫЙ КАБИНЕТ: </a:t>
            </a:r>
            <a:br>
              <a:rPr lang="ru-RU" sz="3200" dirty="0" smtClean="0"/>
            </a:br>
            <a:r>
              <a:rPr lang="ru-RU" sz="3200" dirty="0" smtClean="0"/>
              <a:t>ДОБАВЛЕНИЕ И РЕДАКТИРОВАНИЕ</a:t>
            </a:r>
            <a:endParaRPr lang="ru-RU" sz="3200" dirty="0"/>
          </a:p>
        </p:txBody>
      </p:sp>
      <p:sp>
        <p:nvSpPr>
          <p:cNvPr id="4" name="Стрелка влево 3"/>
          <p:cNvSpPr/>
          <p:nvPr/>
        </p:nvSpPr>
        <p:spPr>
          <a:xfrm rot="20820611">
            <a:off x="4809140" y="4406465"/>
            <a:ext cx="1512168" cy="3600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678" y="1556792"/>
            <a:ext cx="7168797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3678" y="5877272"/>
            <a:ext cx="4594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Без собственных комментариев – </a:t>
            </a:r>
            <a:r>
              <a:rPr lang="ru-RU" b="1" dirty="0" smtClean="0">
                <a:solidFill>
                  <a:srgbClr val="C00000"/>
                </a:solidFill>
              </a:rPr>
              <a:t>ЦИТАТНИК</a:t>
            </a:r>
          </a:p>
          <a:p>
            <a:r>
              <a:rPr lang="ru-RU" dirty="0" smtClean="0"/>
              <a:t>С собственным текстом - </a:t>
            </a:r>
            <a:r>
              <a:rPr lang="ru-RU" b="1" dirty="0" smtClean="0">
                <a:solidFill>
                  <a:srgbClr val="C00000"/>
                </a:solidFill>
              </a:rPr>
              <a:t>РЕФЕРАТ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228600"/>
            <a:ext cx="6642320" cy="9906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КОНСТРУКТОР РЕФЕРАТА: ПЕРЕМЕЩЕНИЕ БЛОКОВ</a:t>
            </a:r>
            <a:endParaRPr lang="ru-RU" sz="3200" dirty="0"/>
          </a:p>
        </p:txBody>
      </p:sp>
      <p:sp>
        <p:nvSpPr>
          <p:cNvPr id="4" name="Стрелка влево 3"/>
          <p:cNvSpPr/>
          <p:nvPr/>
        </p:nvSpPr>
        <p:spPr>
          <a:xfrm rot="20820611">
            <a:off x="4809140" y="4406465"/>
            <a:ext cx="1512168" cy="36004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064" y="1844824"/>
            <a:ext cx="7228408" cy="40659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верх 2"/>
          <p:cNvSpPr/>
          <p:nvPr/>
        </p:nvSpPr>
        <p:spPr>
          <a:xfrm>
            <a:off x="3124730" y="3616358"/>
            <a:ext cx="411549" cy="648606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86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903864" cy="914400"/>
          </a:xfrm>
        </p:spPr>
        <p:txBody>
          <a:bodyPr>
            <a:normAutofit/>
          </a:bodyPr>
          <a:lstStyle/>
          <a:p>
            <a:r>
              <a:rPr lang="ru-RU" dirty="0" smtClean="0"/>
              <a:t>ОКОНЧАТЕЛЬНЫЙ ТЕКСТ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7335912" cy="4126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5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6563072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Формирование новой образовательной среды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88812" y="1700808"/>
            <a:ext cx="693273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СЕРВИСЫ ЦИФРОВОЙ КНИГОВЫДАЧИ «Литература в один клик!»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Пользовательские сервисы</a:t>
            </a:r>
          </a:p>
          <a:p>
            <a:r>
              <a:rPr lang="ru-RU" dirty="0" smtClean="0"/>
              <a:t>Личный кабинет</a:t>
            </a:r>
          </a:p>
          <a:p>
            <a:r>
              <a:rPr lang="ru-RU" dirty="0" smtClean="0"/>
              <a:t>Отзывы, комментарии, закладки</a:t>
            </a:r>
          </a:p>
          <a:p>
            <a:r>
              <a:rPr lang="ru-RU" dirty="0" smtClean="0"/>
              <a:t>Информация о новых поступлениях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C00000"/>
                </a:solidFill>
              </a:rPr>
              <a:t>Интерактивный сервис для создания научных работ:</a:t>
            </a:r>
          </a:p>
          <a:p>
            <a:r>
              <a:rPr lang="ru-RU" dirty="0" smtClean="0"/>
              <a:t>«Мастер рефератов»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Интерактивный сервис для преподавателей:</a:t>
            </a:r>
          </a:p>
          <a:p>
            <a:r>
              <a:rPr lang="ru-RU" dirty="0" smtClean="0"/>
              <a:t>«Учебная работа в группах» - создание собственных учебных курсов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Библиотечные сервисы:</a:t>
            </a:r>
          </a:p>
          <a:p>
            <a:r>
              <a:rPr lang="ru-RU" dirty="0" smtClean="0"/>
              <a:t>СТАТИСТИКА</a:t>
            </a:r>
          </a:p>
          <a:p>
            <a:r>
              <a:rPr lang="ru-RU" dirty="0" smtClean="0"/>
              <a:t>«РУСМАРК»</a:t>
            </a:r>
          </a:p>
          <a:p>
            <a:r>
              <a:rPr lang="ru-RU" dirty="0" smtClean="0"/>
              <a:t>СПИСКИ КНИГООБЕСПЕЧЕННОСТИ</a:t>
            </a:r>
            <a:endParaRPr lang="ru-RU" dirty="0"/>
          </a:p>
          <a:p>
            <a:r>
              <a:rPr lang="ru-RU" dirty="0" smtClean="0"/>
              <a:t>ПОКАЗАТЕЛИ ЭБС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6917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7" y="228600"/>
            <a:ext cx="7020271" cy="9906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СЕРВИСЫ ДЛЯ БИБЛИОТЕКАРЯ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979712" y="1700808"/>
            <a:ext cx="6839672" cy="4205064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ru-RU" dirty="0" smtClean="0"/>
              <a:t>Управление аккаунтами вуза</a:t>
            </a:r>
          </a:p>
          <a:p>
            <a:pPr>
              <a:lnSpc>
                <a:spcPct val="160000"/>
              </a:lnSpc>
            </a:pPr>
            <a:r>
              <a:rPr lang="ru-RU" dirty="0" smtClean="0"/>
              <a:t>Предоставление </a:t>
            </a:r>
            <a:r>
              <a:rPr lang="en-US" dirty="0" smtClean="0"/>
              <a:t>MARC</a:t>
            </a:r>
            <a:r>
              <a:rPr lang="ru-RU" dirty="0" smtClean="0"/>
              <a:t>-записей</a:t>
            </a:r>
          </a:p>
          <a:p>
            <a:pPr>
              <a:lnSpc>
                <a:spcPct val="160000"/>
              </a:lnSpc>
            </a:pPr>
            <a:r>
              <a:rPr lang="ru-RU" dirty="0" smtClean="0"/>
              <a:t>Статистика использования ЭБС</a:t>
            </a:r>
          </a:p>
          <a:p>
            <a:pPr>
              <a:lnSpc>
                <a:spcPct val="160000"/>
              </a:lnSpc>
            </a:pPr>
            <a:r>
              <a:rPr lang="ru-RU" dirty="0" smtClean="0"/>
              <a:t>Расчет </a:t>
            </a:r>
            <a:r>
              <a:rPr lang="ru-RU" dirty="0" err="1" smtClean="0"/>
              <a:t>книгообеспеченности</a:t>
            </a:r>
            <a:r>
              <a:rPr lang="ru-RU" dirty="0" smtClean="0"/>
              <a:t> вуза</a:t>
            </a:r>
          </a:p>
          <a:p>
            <a:pPr>
              <a:lnSpc>
                <a:spcPct val="160000"/>
              </a:lnSpc>
            </a:pPr>
            <a:r>
              <a:rPr lang="ru-RU" dirty="0" smtClean="0"/>
              <a:t>Предоставление параметров ЭБС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5838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28600"/>
            <a:ext cx="6711280" cy="9906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СПРАВКИ И ИНСТРУКЦИИ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619673" y="1844824"/>
            <a:ext cx="49685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Справка «Вопросы и ответы»: </a:t>
            </a:r>
            <a:r>
              <a:rPr lang="ru-RU" dirty="0" smtClean="0"/>
              <a:t>Как зарегистрироваться, как пользоваться…</a:t>
            </a:r>
          </a:p>
          <a:p>
            <a:pPr marL="342900" indent="-342900">
              <a:buFontTx/>
              <a:buAutoNum type="arabicPeriod"/>
            </a:pPr>
            <a:r>
              <a:rPr lang="ru-RU" dirty="0" err="1">
                <a:solidFill>
                  <a:srgbClr val="C00000"/>
                </a:solidFill>
              </a:rPr>
              <a:t>Флеш</a:t>
            </a:r>
            <a:r>
              <a:rPr lang="ru-RU" dirty="0">
                <a:solidFill>
                  <a:srgbClr val="C00000"/>
                </a:solidFill>
              </a:rPr>
              <a:t>-ролик: </a:t>
            </a:r>
            <a:r>
              <a:rPr lang="ru-RU" dirty="0"/>
              <a:t>Как пользоваться «Университетской библиотекой онлайн»</a:t>
            </a:r>
          </a:p>
          <a:p>
            <a:pPr marL="342900" indent="-342900">
              <a:buFontTx/>
              <a:buAutoNum type="arabicPeriod"/>
            </a:pPr>
            <a:r>
              <a:rPr lang="ru-RU" dirty="0">
                <a:solidFill>
                  <a:srgbClr val="C00000"/>
                </a:solidFill>
              </a:rPr>
              <a:t>Задать вопрос </a:t>
            </a:r>
            <a:r>
              <a:rPr lang="ru-RU" dirty="0"/>
              <a:t>«онлайн-консультанту»</a:t>
            </a:r>
          </a:p>
          <a:p>
            <a:pPr marL="342900" indent="-342900">
              <a:buFontTx/>
              <a:buAutoNum type="arabicPeriod"/>
            </a:pPr>
            <a:r>
              <a:rPr lang="ru-RU" dirty="0"/>
              <a:t>Позвонить по телефону</a:t>
            </a:r>
          </a:p>
          <a:p>
            <a:pPr marL="342900" indent="-342900">
              <a:buFontTx/>
              <a:buAutoNum type="arabicPeriod"/>
            </a:pPr>
            <a:r>
              <a:rPr lang="ru-RU" dirty="0"/>
              <a:t>Информация для Библиотекаря, Читателя, Издателя на главной странице сайта</a:t>
            </a:r>
          </a:p>
          <a:p>
            <a:pPr marL="342900" indent="-342900">
              <a:buAutoNum type="arabicPeriod"/>
            </a:pPr>
            <a:r>
              <a:rPr lang="ru-RU" dirty="0" smtClean="0"/>
              <a:t>«</a:t>
            </a:r>
            <a:r>
              <a:rPr lang="ru-RU" dirty="0"/>
              <a:t>О библиотеке</a:t>
            </a:r>
            <a:r>
              <a:rPr lang="ru-RU" dirty="0" smtClean="0"/>
              <a:t>»: Презентации-доклады, </a:t>
            </a:r>
            <a:r>
              <a:rPr lang="ru-RU" dirty="0" err="1" smtClean="0"/>
              <a:t>Видеохроника</a:t>
            </a:r>
            <a:r>
              <a:rPr lang="ru-RU" dirty="0" smtClean="0"/>
              <a:t> выступлений на конференциях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Получить бумажные буклеты и Инструкции-раскладки от менеджеров «Университетской библиотеки онлайн»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Получить «онлайн-</a:t>
            </a:r>
            <a:r>
              <a:rPr lang="ru-RU" dirty="0" err="1" smtClean="0"/>
              <a:t>напоминалку</a:t>
            </a:r>
            <a:r>
              <a:rPr lang="ru-RU" dirty="0" smtClean="0"/>
              <a:t>» и установить на компьютеры пользователей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12290" name="Picture 2" descr="C:\Users\KK\Pictures\Справ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32856"/>
            <a:ext cx="2217738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6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28600"/>
            <a:ext cx="6711280" cy="9906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КАК ПРОДВИГАТЬ ЭБС?</a:t>
            </a:r>
            <a:endParaRPr lang="ru-RU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3" r="38848" b="6133"/>
          <a:stretch/>
        </p:blipFill>
        <p:spPr bwMode="auto">
          <a:xfrm>
            <a:off x="3635896" y="1916832"/>
            <a:ext cx="5312224" cy="380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916831"/>
            <a:ext cx="22322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dirty="0" smtClean="0"/>
              <a:t>Плакаты;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err="1" smtClean="0"/>
              <a:t>Флаеры</a:t>
            </a:r>
            <a:r>
              <a:rPr lang="ru-RU" dirty="0" smtClean="0"/>
              <a:t> на рабочее место;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/>
              <a:t>Распечатки </a:t>
            </a:r>
            <a:r>
              <a:rPr lang="ru-RU" dirty="0" err="1" smtClean="0"/>
              <a:t>инстуркций</a:t>
            </a:r>
            <a:r>
              <a:rPr lang="ru-RU" dirty="0" smtClean="0"/>
              <a:t>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/>
              <a:t>Буклеты на кафедру;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/>
              <a:t>Онлайн-</a:t>
            </a:r>
            <a:r>
              <a:rPr lang="ru-RU" dirty="0" err="1" smtClean="0"/>
              <a:t>напоминалка</a:t>
            </a:r>
            <a:r>
              <a:rPr lang="ru-RU" dirty="0" smtClean="0"/>
              <a:t>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/>
              <a:t>Лично ответственные на кафедрах;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mtClean="0"/>
              <a:t>Обязательность </a:t>
            </a:r>
            <a:endParaRPr lang="ru-RU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solidFill>
                  <a:srgbClr val="C00000"/>
                </a:solidFill>
              </a:rPr>
              <a:t>Лекционные занятия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2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228600"/>
            <a:ext cx="6714328" cy="9906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УСЛОВИЯ ДОСТУПА ДЛЯ БИБЛИОТЕКИ ВУЗА</a:t>
            </a:r>
            <a:endParaRPr lang="ru-RU" sz="3200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1691680" y="1600200"/>
            <a:ext cx="7074368" cy="4495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Clr>
                <a:srgbClr val="333333"/>
              </a:buClr>
              <a:defRPr/>
            </a:pPr>
            <a:r>
              <a:rPr lang="ru-RU" dirty="0" smtClean="0"/>
              <a:t>Для читателей ресурс доступен со всех компьютеров локальной сети по </a:t>
            </a:r>
            <a:r>
              <a:rPr lang="en-US" dirty="0" smtClean="0"/>
              <a:t>IP</a:t>
            </a:r>
            <a:r>
              <a:rPr lang="ru-RU" dirty="0" smtClean="0"/>
              <a:t>-адресам</a:t>
            </a:r>
            <a:r>
              <a:rPr lang="en-US" dirty="0" smtClean="0"/>
              <a:t>, </a:t>
            </a:r>
            <a:r>
              <a:rPr lang="ru-RU" dirty="0" smtClean="0"/>
              <a:t>на сайте </a:t>
            </a:r>
            <a:r>
              <a:rPr lang="en-US" b="1" u="sng" dirty="0" smtClean="0">
                <a:solidFill>
                  <a:schemeClr val="accent1"/>
                </a:solidFill>
                <a:hlinkClick r:id="rId4"/>
              </a:rPr>
              <a:t>www</a:t>
            </a:r>
            <a:r>
              <a:rPr lang="ru-RU" b="1" u="sng" dirty="0" smtClean="0">
                <a:solidFill>
                  <a:schemeClr val="accent1"/>
                </a:solidFill>
                <a:hlinkClick r:id="rId4"/>
              </a:rPr>
              <a:t>.</a:t>
            </a:r>
            <a:r>
              <a:rPr lang="en-US" b="1" u="sng" dirty="0" err="1" smtClean="0">
                <a:solidFill>
                  <a:schemeClr val="accent1"/>
                </a:solidFill>
                <a:hlinkClick r:id="rId4"/>
              </a:rPr>
              <a:t>biblioclub</a:t>
            </a:r>
            <a:r>
              <a:rPr lang="ru-RU" b="1" u="sng" dirty="0" smtClean="0">
                <a:solidFill>
                  <a:schemeClr val="accent1"/>
                </a:solidFill>
                <a:hlinkClick r:id="rId4"/>
              </a:rPr>
              <a:t>.</a:t>
            </a:r>
            <a:r>
              <a:rPr lang="en-US" b="1" u="sng" dirty="0" err="1" smtClean="0">
                <a:solidFill>
                  <a:schemeClr val="accent1"/>
                </a:solidFill>
                <a:hlinkClick r:id="rId4"/>
              </a:rPr>
              <a:t>ru</a:t>
            </a:r>
            <a:r>
              <a:rPr lang="ru-RU" b="1" u="sng" dirty="0" smtClean="0">
                <a:solidFill>
                  <a:schemeClr val="accent1"/>
                </a:solidFill>
              </a:rPr>
              <a:t>, университетская-</a:t>
            </a:r>
            <a:r>
              <a:rPr lang="ru-RU" b="1" u="sng" dirty="0" err="1" smtClean="0">
                <a:solidFill>
                  <a:schemeClr val="accent1"/>
                </a:solidFill>
              </a:rPr>
              <a:t>библиотека.рф</a:t>
            </a:r>
            <a:r>
              <a:rPr lang="ru-RU" b="1" u="sng" dirty="0" smtClean="0">
                <a:solidFill>
                  <a:schemeClr val="accent1"/>
                </a:solidFill>
              </a:rPr>
              <a:t> </a:t>
            </a:r>
            <a:r>
              <a:rPr lang="ru-RU" dirty="0" smtClean="0"/>
              <a:t>, без авторизации на сайте. </a:t>
            </a:r>
          </a:p>
          <a:p>
            <a:pPr>
              <a:lnSpc>
                <a:spcPct val="80000"/>
              </a:lnSpc>
              <a:buClr>
                <a:srgbClr val="333333"/>
              </a:buClr>
              <a:defRPr/>
            </a:pPr>
            <a:endParaRPr lang="ru-RU" dirty="0" smtClean="0"/>
          </a:p>
          <a:p>
            <a:pPr>
              <a:lnSpc>
                <a:spcPct val="80000"/>
              </a:lnSpc>
              <a:buClr>
                <a:srgbClr val="333333"/>
              </a:buClr>
              <a:defRPr/>
            </a:pPr>
            <a:r>
              <a:rPr lang="ru-RU" dirty="0" smtClean="0"/>
              <a:t>Удаленный доступ к книгам может быть представлен с домашних компьютеров после регистрации студентов.</a:t>
            </a:r>
          </a:p>
          <a:p>
            <a:pPr>
              <a:lnSpc>
                <a:spcPct val="80000"/>
              </a:lnSpc>
              <a:buClr>
                <a:srgbClr val="333333"/>
              </a:buClr>
              <a:defRPr/>
            </a:pPr>
            <a:endParaRPr lang="ru-RU" dirty="0" smtClean="0"/>
          </a:p>
          <a:p>
            <a:pPr>
              <a:lnSpc>
                <a:spcPct val="80000"/>
              </a:lnSpc>
              <a:buClr>
                <a:srgbClr val="333333"/>
              </a:buClr>
              <a:defRPr/>
            </a:pPr>
            <a:r>
              <a:rPr lang="ru-RU" dirty="0" smtClean="0"/>
              <a:t>Тариф определяется объемом использования: 100% от количества учащихся вуза и выбором доступа к отдельным издательским коллекциям.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91680" y="6060145"/>
            <a:ext cx="6231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БЕСПЛАТНЫЙ ТЕСТОВЫЙ ДОСТУП 2 НЕДЕЛИ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228600"/>
            <a:ext cx="6714328" cy="9906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ПАРТНЕРЫ «УНИВЕРСИТЕТСКОЙ БИБЛИОТЕКИ </a:t>
            </a:r>
            <a:r>
              <a:rPr lang="en-US" sz="3200" dirty="0" smtClean="0"/>
              <a:t>ONLINE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1727349" y="1844824"/>
            <a:ext cx="7408333" cy="3921885"/>
          </a:xfrm>
        </p:spPr>
        <p:txBody>
          <a:bodyPr>
            <a:normAutofit fontScale="70000" lnSpcReduction="20000"/>
          </a:bodyPr>
          <a:lstStyle/>
          <a:p>
            <a:pPr marL="457200" indent="-457200" algn="ctr">
              <a:lnSpc>
                <a:spcPct val="80000"/>
              </a:lnSpc>
              <a:buClr>
                <a:srgbClr val="333333"/>
              </a:buClr>
              <a:buNone/>
              <a:defRPr/>
            </a:pPr>
            <a:r>
              <a:rPr lang="ru-RU" b="1" dirty="0" smtClean="0"/>
              <a:t>Более 150 российских издательств: </a:t>
            </a:r>
          </a:p>
          <a:p>
            <a:pPr marL="457200" indent="-457200" algn="ctr">
              <a:lnSpc>
                <a:spcPct val="80000"/>
              </a:lnSpc>
              <a:buClr>
                <a:srgbClr val="333333"/>
              </a:buClr>
              <a:buNone/>
              <a:defRPr/>
            </a:pPr>
            <a:r>
              <a:rPr lang="ru-RU" dirty="0" smtClean="0"/>
              <a:t> «Машиностроение», «</a:t>
            </a:r>
            <a:r>
              <a:rPr lang="ru-RU" dirty="0" err="1" smtClean="0"/>
              <a:t>Юрайт</a:t>
            </a:r>
            <a:r>
              <a:rPr lang="ru-RU" dirty="0" smtClean="0"/>
              <a:t>», «</a:t>
            </a:r>
            <a:r>
              <a:rPr lang="ru-RU" dirty="0" err="1" smtClean="0"/>
              <a:t>Юнити</a:t>
            </a:r>
            <a:r>
              <a:rPr lang="ru-RU" dirty="0" smtClean="0"/>
              <a:t>-Дана», «Флинта», «Дашков и К», «</a:t>
            </a:r>
            <a:r>
              <a:rPr lang="ru-RU" dirty="0" err="1" smtClean="0"/>
              <a:t>Физматлит</a:t>
            </a:r>
            <a:r>
              <a:rPr lang="ru-RU" dirty="0" smtClean="0"/>
              <a:t>», «Бином», «Зерцало», «Сибирское университетское издательство», «</a:t>
            </a:r>
            <a:r>
              <a:rPr lang="ru-RU" dirty="0" err="1" smtClean="0"/>
              <a:t>Владос</a:t>
            </a:r>
            <a:r>
              <a:rPr lang="ru-RU" dirty="0" smtClean="0"/>
              <a:t>», «Омега-Л», «Экономика», «Финансы и статистика», «Дрофа», «Книжный мир» и многие др.  </a:t>
            </a:r>
          </a:p>
          <a:p>
            <a:pPr marL="457200" indent="-457200" algn="ctr">
              <a:lnSpc>
                <a:spcPct val="80000"/>
              </a:lnSpc>
              <a:buClr>
                <a:srgbClr val="333333"/>
              </a:buClr>
              <a:buNone/>
              <a:defRPr/>
            </a:pPr>
            <a:endParaRPr lang="ru-RU" b="1" dirty="0" smtClean="0"/>
          </a:p>
          <a:p>
            <a:pPr marL="457200" indent="-457200" algn="ctr">
              <a:lnSpc>
                <a:spcPct val="80000"/>
              </a:lnSpc>
              <a:buClr>
                <a:srgbClr val="333333"/>
              </a:buClr>
              <a:buNone/>
              <a:defRPr/>
            </a:pPr>
            <a:r>
              <a:rPr lang="ru-RU" b="1" dirty="0" smtClean="0"/>
              <a:t>Более 200 подписчиков (научные библиотеки вуза и публичные библиотеки)</a:t>
            </a:r>
          </a:p>
          <a:p>
            <a:pPr marL="457200" indent="-457200" algn="ctr">
              <a:lnSpc>
                <a:spcPct val="80000"/>
              </a:lnSpc>
              <a:buClr>
                <a:srgbClr val="333333"/>
              </a:buClr>
              <a:buNone/>
              <a:defRPr/>
            </a:pPr>
            <a:r>
              <a:rPr lang="ru-RU" dirty="0" smtClean="0"/>
              <a:t>Все федеральные университеты</a:t>
            </a:r>
          </a:p>
          <a:p>
            <a:pPr marL="457200" indent="-457200" algn="ctr">
              <a:lnSpc>
                <a:spcPct val="80000"/>
              </a:lnSpc>
              <a:buClr>
                <a:srgbClr val="333333"/>
              </a:buClr>
              <a:buNone/>
              <a:defRPr/>
            </a:pPr>
            <a:r>
              <a:rPr lang="ru-RU" dirty="0" smtClean="0"/>
              <a:t>Высшая школа экономики, МГИМО</a:t>
            </a:r>
          </a:p>
          <a:p>
            <a:pPr marL="457200" indent="-457200" algn="ctr">
              <a:lnSpc>
                <a:spcPct val="80000"/>
              </a:lnSpc>
              <a:buClr>
                <a:srgbClr val="333333"/>
              </a:buClr>
              <a:buNone/>
              <a:defRPr/>
            </a:pPr>
            <a:r>
              <a:rPr lang="ru-RU" dirty="0" smtClean="0"/>
              <a:t>Московская государственная юридическая академия</a:t>
            </a:r>
          </a:p>
          <a:p>
            <a:pPr marL="457200" indent="-457200" algn="ctr">
              <a:lnSpc>
                <a:spcPct val="80000"/>
              </a:lnSpc>
              <a:buClr>
                <a:srgbClr val="333333"/>
              </a:buClr>
              <a:buNone/>
              <a:defRPr/>
            </a:pPr>
            <a:r>
              <a:rPr lang="ru-RU" dirty="0" smtClean="0"/>
              <a:t>Университеты экономики и сервиса</a:t>
            </a:r>
          </a:p>
          <a:p>
            <a:pPr marL="457200" indent="-457200" algn="ctr">
              <a:lnSpc>
                <a:spcPct val="80000"/>
              </a:lnSpc>
              <a:buClr>
                <a:srgbClr val="333333"/>
              </a:buClr>
              <a:buNone/>
              <a:defRPr/>
            </a:pPr>
            <a:r>
              <a:rPr lang="ru-RU" dirty="0" smtClean="0"/>
              <a:t>Российская государственная библиотека</a:t>
            </a:r>
          </a:p>
          <a:p>
            <a:pPr marL="457200" indent="-457200" algn="ctr">
              <a:lnSpc>
                <a:spcPct val="80000"/>
              </a:lnSpc>
              <a:buClr>
                <a:srgbClr val="333333"/>
              </a:buClr>
              <a:buNone/>
              <a:defRPr/>
            </a:pPr>
            <a:r>
              <a:rPr lang="ru-RU" dirty="0" smtClean="0"/>
              <a:t>Белорусская национальная библиотека</a:t>
            </a:r>
          </a:p>
          <a:p>
            <a:pPr marL="457200" indent="-457200" algn="ctr">
              <a:lnSpc>
                <a:spcPct val="80000"/>
              </a:lnSpc>
              <a:buClr>
                <a:srgbClr val="333333"/>
              </a:buClr>
              <a:buNone/>
              <a:defRPr/>
            </a:pPr>
            <a:r>
              <a:rPr lang="ru-RU" b="1" dirty="0" smtClean="0"/>
              <a:t>Подписчики в ближнем и дальнем зарубежье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1940" y="404664"/>
            <a:ext cx="6732588" cy="288925"/>
          </a:xfrm>
        </p:spPr>
        <p:txBody>
          <a:bodyPr>
            <a:noAutofit/>
          </a:bodyPr>
          <a:lstStyle/>
          <a:p>
            <a:r>
              <a:rPr lang="ru-RU" sz="4000" dirty="0" smtClean="0"/>
              <a:t>ПОПУЛЯРНОСТЬ РЕСУРСОВ</a:t>
            </a:r>
            <a:endParaRPr lang="ru-RU" sz="3200" b="1" dirty="0">
              <a:latin typeface="Lucida Sans Unicode" pitchFamily="34" charset="0"/>
            </a:endParaRPr>
          </a:p>
        </p:txBody>
      </p:sp>
      <p:pic>
        <p:nvPicPr>
          <p:cNvPr id="14131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6051683"/>
            <a:ext cx="2159000" cy="539750"/>
          </a:xfr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41325" name="Object 1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11320325"/>
              </p:ext>
            </p:extLst>
          </p:nvPr>
        </p:nvGraphicFramePr>
        <p:xfrm>
          <a:off x="2267453" y="1484784"/>
          <a:ext cx="5256875" cy="3960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Диаграмма" r:id="rId6" imgW="7877175" imgH="5934075" progId="Excel.Chart.8">
                  <p:embed/>
                </p:oleObj>
              </mc:Choice>
              <mc:Fallback>
                <p:oleObj name="Диаграмма" r:id="rId6" imgW="7877175" imgH="5934075" progId="Excel.Chart.8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832" b="18806"/>
                      <a:stretch>
                        <a:fillRect/>
                      </a:stretch>
                    </p:blipFill>
                    <p:spPr bwMode="auto">
                      <a:xfrm>
                        <a:off x="2267453" y="1484784"/>
                        <a:ext cx="5256875" cy="39603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1330" name="Rectangle 18"/>
          <p:cNvSpPr>
            <a:spLocks noChangeArrowheads="1"/>
          </p:cNvSpPr>
          <p:nvPr/>
        </p:nvSpPr>
        <p:spPr bwMode="auto">
          <a:xfrm>
            <a:off x="4427538" y="5661025"/>
            <a:ext cx="44926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sz="1600">
                <a:solidFill>
                  <a:schemeClr val="tx1"/>
                </a:solidFill>
                <a:latin typeface="Arial" charset="0"/>
              </a:rPr>
              <a:t>из вузовских библиотек имеют ЭБС</a:t>
            </a:r>
            <a:r>
              <a:rPr lang="ru-RU" sz="1600" b="1">
                <a:solidFill>
                  <a:schemeClr val="tx1"/>
                </a:solidFill>
                <a:latin typeface="Arial" charset="0"/>
              </a:rPr>
              <a:t> 94,6%</a:t>
            </a:r>
            <a:r>
              <a:rPr lang="ru-RU" sz="1600">
                <a:solidFill>
                  <a:schemeClr val="tx1"/>
                </a:solidFill>
                <a:latin typeface="Arial" charset="0"/>
              </a:rPr>
              <a:t>, </a:t>
            </a:r>
          </a:p>
          <a:p>
            <a:r>
              <a:rPr lang="ru-RU" sz="1600">
                <a:solidFill>
                  <a:schemeClr val="tx1"/>
                </a:solidFill>
                <a:latin typeface="Arial" charset="0"/>
              </a:rPr>
              <a:t>среди научных библиотек – </a:t>
            </a:r>
            <a:r>
              <a:rPr lang="ru-RU" sz="1600" b="1">
                <a:solidFill>
                  <a:schemeClr val="tx1"/>
                </a:solidFill>
                <a:latin typeface="Arial" charset="0"/>
              </a:rPr>
              <a:t>84,6%</a:t>
            </a:r>
            <a:r>
              <a:rPr lang="ru-RU" sz="1600">
                <a:solidFill>
                  <a:schemeClr val="tx1"/>
                </a:solidFill>
                <a:latin typeface="Arial" charset="0"/>
              </a:rPr>
              <a:t>, </a:t>
            </a:r>
          </a:p>
          <a:p>
            <a:r>
              <a:rPr lang="ru-RU" sz="1600">
                <a:solidFill>
                  <a:schemeClr val="tx1"/>
                </a:solidFill>
                <a:latin typeface="Arial" charset="0"/>
              </a:rPr>
              <a:t>среди публичных – </a:t>
            </a:r>
            <a:r>
              <a:rPr lang="ru-RU" sz="1600" b="1">
                <a:solidFill>
                  <a:schemeClr val="tx1"/>
                </a:solidFill>
                <a:latin typeface="Arial" charset="0"/>
              </a:rPr>
              <a:t>66,7%</a:t>
            </a:r>
            <a:r>
              <a:rPr lang="en-GB" sz="160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13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28600"/>
            <a:ext cx="6783288" cy="990600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Потребность в ЭБС среди студентов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47664" y="1556792"/>
            <a:ext cx="7560840" cy="964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Исследование ВЦИОМ, август 2012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35696" y="2492896"/>
            <a:ext cx="6851104" cy="36332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 smtClean="0"/>
              <a:t>Оценка студентов:</a:t>
            </a:r>
          </a:p>
          <a:p>
            <a:r>
              <a:rPr lang="ru-RU" dirty="0" smtClean="0"/>
              <a:t>Пользуются 73% опрошенных</a:t>
            </a:r>
          </a:p>
          <a:p>
            <a:r>
              <a:rPr lang="ru-RU" dirty="0" smtClean="0"/>
              <a:t>95% считает ЭБС наиболее современным способом получения информации</a:t>
            </a:r>
          </a:p>
          <a:p>
            <a:r>
              <a:rPr lang="ru-RU" dirty="0" smtClean="0"/>
              <a:t>45% предпочитают электронный формат бумажному, 18% - предпочитают бумажный электронному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63635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9752" y="228600"/>
            <a:ext cx="6426296" cy="990600"/>
          </a:xfrm>
        </p:spPr>
        <p:txBody>
          <a:bodyPr>
            <a:normAutofit/>
          </a:bodyPr>
          <a:lstStyle/>
          <a:p>
            <a:r>
              <a:rPr lang="ru-RU" dirty="0" smtClean="0"/>
              <a:t>КОНТАКТНЫЕ ДАННЫЕ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1619672" y="2132856"/>
            <a:ext cx="3285161" cy="418253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J"/>
            </a:pPr>
            <a:r>
              <a:rPr lang="ru-RU" dirty="0" smtClean="0"/>
              <a:t> ООО «</a:t>
            </a:r>
            <a:r>
              <a:rPr lang="ru-RU" dirty="0" err="1" smtClean="0"/>
              <a:t>Директ</a:t>
            </a:r>
            <a:r>
              <a:rPr lang="ru-RU" dirty="0" smtClean="0"/>
              <a:t>-Медиа»</a:t>
            </a:r>
          </a:p>
          <a:p>
            <a:pPr marL="0" indent="0">
              <a:buNone/>
            </a:pPr>
            <a:r>
              <a:rPr lang="ru-RU" dirty="0" smtClean="0"/>
              <a:t>Костюк Константин</a:t>
            </a:r>
          </a:p>
          <a:p>
            <a:pPr marL="0" indent="0">
              <a:buNone/>
            </a:pPr>
            <a:r>
              <a:rPr lang="ru-RU" dirty="0" smtClean="0"/>
              <a:t>Генеральный директор</a:t>
            </a:r>
          </a:p>
          <a:p>
            <a:pPr>
              <a:buNone/>
            </a:pPr>
            <a:endParaRPr lang="en-US" dirty="0" smtClean="0"/>
          </a:p>
          <a:p>
            <a:pPr>
              <a:lnSpc>
                <a:spcPct val="120000"/>
              </a:lnSpc>
              <a:buSzPct val="120000"/>
              <a:buFont typeface="Wingdings" pitchFamily="2" charset="2"/>
              <a:buChar char=")"/>
            </a:pPr>
            <a:r>
              <a:rPr lang="en-US" dirty="0" smtClean="0"/>
              <a:t> +7 (495) 334</a:t>
            </a:r>
            <a:r>
              <a:rPr lang="ru-RU" dirty="0" smtClean="0"/>
              <a:t>-72-11</a:t>
            </a:r>
            <a:endParaRPr lang="en-US" dirty="0" smtClean="0"/>
          </a:p>
          <a:p>
            <a:pPr>
              <a:buSzPct val="120000"/>
              <a:buFont typeface="Wingdings" pitchFamily="2" charset="2"/>
              <a:buChar char=")"/>
            </a:pPr>
            <a:r>
              <a:rPr lang="en-US" dirty="0" smtClean="0"/>
              <a:t> +7 (495) 333</a:t>
            </a:r>
            <a:r>
              <a:rPr lang="ru-RU" dirty="0" smtClean="0"/>
              <a:t>-12-42</a:t>
            </a:r>
            <a:endParaRPr lang="en-US" dirty="0" smtClean="0"/>
          </a:p>
          <a:p>
            <a:pPr>
              <a:buNone/>
            </a:pPr>
            <a:endParaRPr lang="ru-RU" dirty="0" smtClean="0">
              <a:solidFill>
                <a:srgbClr val="333333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333333"/>
                </a:solidFill>
              </a:rPr>
              <a:t>Отдел продаж</a:t>
            </a:r>
          </a:p>
          <a:p>
            <a:pPr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manager@directmedia.ru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652120" y="2060848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Благодарю за внимание!</a:t>
            </a:r>
            <a:endParaRPr lang="ru-RU" sz="3600" b="1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1266" name="Picture 2" descr="C:\Users\KK\Pictures\Логотипы\Biblioclub_logo_b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33" y="4077072"/>
            <a:ext cx="4162966" cy="193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54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984776" cy="1066800"/>
          </a:xfrm>
        </p:spPr>
        <p:txBody>
          <a:bodyPr>
            <a:normAutofit/>
          </a:bodyPr>
          <a:lstStyle/>
          <a:p>
            <a:r>
              <a:rPr lang="ru-RU" b="1" dirty="0" smtClean="0"/>
              <a:t>Состав ЭБС</a:t>
            </a:r>
            <a:endParaRPr lang="ru-RU" b="1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1598984" y="1412776"/>
            <a:ext cx="7149480" cy="4896544"/>
          </a:xfrm>
        </p:spPr>
        <p:txBody>
          <a:bodyPr>
            <a:normAutofit fontScale="62500" lnSpcReduction="20000"/>
          </a:bodyPr>
          <a:lstStyle/>
          <a:p>
            <a:r>
              <a:rPr lang="ru-RU" sz="4000" b="1" dirty="0"/>
              <a:t>Базовая коллекция </a:t>
            </a:r>
            <a:r>
              <a:rPr lang="ru-RU" sz="4000" b="1" dirty="0" smtClean="0"/>
              <a:t>(50 000) </a:t>
            </a:r>
            <a:r>
              <a:rPr lang="ru-RU" sz="4000" dirty="0" smtClean="0"/>
              <a:t>– </a:t>
            </a:r>
            <a:r>
              <a:rPr lang="ru-RU" sz="4000" dirty="0"/>
              <a:t>содержит востребованные материалы-первоисточники, учебную и образовательную литературу ведущих издательств, научные монографии современных авторов и вузов.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  <a:p>
            <a:r>
              <a:rPr lang="ru-RU" sz="4000" b="1" dirty="0"/>
              <a:t>Уникальные издательские </a:t>
            </a:r>
            <a:r>
              <a:rPr lang="ru-RU" sz="4000" b="1" dirty="0" smtClean="0"/>
              <a:t>коллекции (1000) </a:t>
            </a:r>
            <a:r>
              <a:rPr lang="ru-RU" sz="4000" dirty="0"/>
              <a:t>– содержат современные </a:t>
            </a:r>
            <a:r>
              <a:rPr lang="ru-RU" sz="4000" dirty="0" smtClean="0"/>
              <a:t>учебники высокого спроса, профильные учебные пособия,  </a:t>
            </a:r>
            <a:r>
              <a:rPr lang="ru-RU" sz="4000" dirty="0"/>
              <a:t>вышедшие за последние 3 -5 лет.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  <a:p>
            <a:r>
              <a:rPr lang="ru-RU" sz="4000" b="1" dirty="0"/>
              <a:t>Мультимедийная коллекция </a:t>
            </a:r>
            <a:r>
              <a:rPr lang="ru-RU" sz="4000" dirty="0"/>
              <a:t>– содержит интерактивные инструменты сопровождения образования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6120680" cy="914400"/>
          </a:xfrm>
        </p:spPr>
        <p:txBody>
          <a:bodyPr>
            <a:normAutofit/>
          </a:bodyPr>
          <a:lstStyle/>
          <a:p>
            <a:r>
              <a:rPr lang="ru-RU" dirty="0" smtClean="0"/>
              <a:t>БАЗОВАЯ КОЛЛЕКЦИЯ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1916832"/>
            <a:ext cx="39604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Универсальный научный ресурс гуманитарного профиля: </a:t>
            </a:r>
          </a:p>
          <a:p>
            <a:r>
              <a:rPr lang="ru-RU" dirty="0" smtClean="0"/>
              <a:t>50 000 изданий</a:t>
            </a:r>
          </a:p>
          <a:p>
            <a:r>
              <a:rPr lang="ru-RU" dirty="0" smtClean="0"/>
              <a:t>3 000 изданий – ежемесячное пополнение</a:t>
            </a:r>
          </a:p>
          <a:p>
            <a:r>
              <a:rPr lang="ru-RU" dirty="0" smtClean="0"/>
              <a:t>2 500 учебников и учебных пособий</a:t>
            </a:r>
          </a:p>
          <a:p>
            <a:r>
              <a:rPr lang="ru-RU" dirty="0" smtClean="0"/>
              <a:t>17 000 – научные первоисточники</a:t>
            </a:r>
          </a:p>
          <a:p>
            <a:r>
              <a:rPr lang="ru-RU" dirty="0" smtClean="0"/>
              <a:t>Ок. 100 журналов ВАК</a:t>
            </a:r>
          </a:p>
          <a:p>
            <a:endParaRPr lang="ru-RU" dirty="0" smtClean="0"/>
          </a:p>
          <a:p>
            <a:r>
              <a:rPr lang="ru-RU" dirty="0" smtClean="0"/>
              <a:t>71,5 баллов – по оценке цифровой обеспеченности вуза (Коэффициент ЭБС)</a:t>
            </a:r>
          </a:p>
          <a:p>
            <a:endParaRPr lang="ru-RU" dirty="0"/>
          </a:p>
          <a:p>
            <a:r>
              <a:rPr lang="ru-RU" dirty="0" smtClean="0"/>
              <a:t>3 рубля – средняя стоимость аренды одного издания</a:t>
            </a:r>
            <a:endParaRPr lang="ru-RU" dirty="0"/>
          </a:p>
        </p:txBody>
      </p:sp>
      <p:sp>
        <p:nvSpPr>
          <p:cNvPr id="4" name="Содержимое 1"/>
          <p:cNvSpPr txBox="1">
            <a:spLocks/>
          </p:cNvSpPr>
          <p:nvPr/>
        </p:nvSpPr>
        <p:spPr>
          <a:xfrm>
            <a:off x="5436096" y="1484784"/>
            <a:ext cx="3816424" cy="501317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Wingdings" pitchFamily="2" charset="2"/>
              <a:buChar char="§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Wingdings" pitchFamily="2" charset="2"/>
              <a:buNone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dirty="0" smtClean="0">
                <a:solidFill>
                  <a:srgbClr val="FF0000"/>
                </a:solidFill>
              </a:rPr>
              <a:t>ИСТОРИЯ (</a:t>
            </a:r>
            <a:r>
              <a:rPr lang="ru-RU" b="1" dirty="0">
                <a:solidFill>
                  <a:srgbClr val="FF0000"/>
                </a:solidFill>
              </a:rPr>
              <a:t>8</a:t>
            </a:r>
            <a:r>
              <a:rPr lang="ru-RU" b="1" dirty="0" smtClean="0">
                <a:solidFill>
                  <a:srgbClr val="FF0000"/>
                </a:solidFill>
              </a:rPr>
              <a:t>000 книг)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dirty="0" smtClean="0">
                <a:solidFill>
                  <a:srgbClr val="FF0000"/>
                </a:solidFill>
              </a:rPr>
              <a:t>ФИЛОЛОГИЯ</a:t>
            </a:r>
            <a:r>
              <a:rPr lang="ru-RU" b="1" dirty="0" smtClean="0">
                <a:solidFill>
                  <a:srgbClr val="FF0000"/>
                </a:solidFill>
              </a:rPr>
              <a:t> (10000 книг)</a:t>
            </a: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endParaRPr lang="ru-RU" dirty="0" smtClean="0">
              <a:solidFill>
                <a:srgbClr val="333333"/>
              </a:solidFill>
            </a:endParaRPr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ru-RU" dirty="0" smtClean="0">
                <a:solidFill>
                  <a:srgbClr val="FF0000"/>
                </a:solidFill>
              </a:rPr>
              <a:t>ФИЛОСОФИЯ </a:t>
            </a:r>
            <a:r>
              <a:rPr lang="ru-RU" b="1" dirty="0" smtClean="0">
                <a:solidFill>
                  <a:srgbClr val="FF0000"/>
                </a:solidFill>
              </a:rPr>
              <a:t>(2000 книг)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ЮРИСПРУДЕНЦИЯ (4000)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ЭКОНОМИКА (6000)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ПСИХОЛОГИЯ (1200)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ПОЛИТОЛОГИЯ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СОЦИОЛОГИЯ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КУЛЬТУРОЛОГИЯ (1500)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РЕЛИГИОВЕДЕНИЕ (1500)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ЕСТЕСТВЕННЫЕ НАУКИ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ТОЧНЫЕ НАУКИ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ТЕХНИЧЕСКИЕ НАУКИ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ИНФОРМАЦИОННЫЕ ТЕХНОЛОГИИ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35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6984776" cy="10698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ЭБС-КОНСТРУКТОР: Издательские коллекции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91681" y="1844824"/>
            <a:ext cx="712879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ЭБС-КОНСТРУКТОР позволяет комплектовать учебники по профилю ВУЗа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C00000"/>
                </a:solidFill>
              </a:rPr>
              <a:t>Издательские коллекции, докупаемые отдельно:</a:t>
            </a:r>
          </a:p>
          <a:p>
            <a:r>
              <a:rPr lang="ru-RU" dirty="0" smtClean="0"/>
              <a:t>«ЮРАЙТ» </a:t>
            </a:r>
          </a:p>
          <a:p>
            <a:r>
              <a:rPr lang="ru-RU" dirty="0" smtClean="0"/>
              <a:t>«ДАШКОВ И К»</a:t>
            </a:r>
          </a:p>
          <a:p>
            <a:r>
              <a:rPr lang="ru-RU" dirty="0" smtClean="0"/>
              <a:t>«БИНОМ»</a:t>
            </a:r>
          </a:p>
          <a:p>
            <a:r>
              <a:rPr lang="ru-RU" dirty="0" smtClean="0"/>
              <a:t>«МАШИНОСТРОЕНИЕ»</a:t>
            </a:r>
          </a:p>
          <a:p>
            <a:r>
              <a:rPr lang="ru-RU" dirty="0" smtClean="0"/>
              <a:t>«АЛЬПИНА»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Издательские коллекции, входящие в Базовую коллекцию: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dirty="0" smtClean="0"/>
              <a:t>«ФИЗМАТЛИТ»</a:t>
            </a:r>
          </a:p>
          <a:p>
            <a:r>
              <a:rPr lang="ru-RU" dirty="0" smtClean="0"/>
              <a:t>«ФЛИНТА»</a:t>
            </a:r>
          </a:p>
          <a:p>
            <a:r>
              <a:rPr lang="ru-RU" dirty="0" smtClean="0"/>
              <a:t>«ФИНАНСЫ И КРЕДИТ»</a:t>
            </a:r>
          </a:p>
          <a:p>
            <a:r>
              <a:rPr lang="ru-RU" dirty="0" smtClean="0"/>
              <a:t>«ВЛАДОС»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5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KK\Pictures\Логотипы\Фирменный сти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51720" y="188640"/>
            <a:ext cx="6984776" cy="914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ОБУЧАЮЩИЕ МУЛЬТИМЕДИА</a:t>
            </a:r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3059832" y="1772816"/>
            <a:ext cx="5616624" cy="4281339"/>
          </a:xfrm>
        </p:spPr>
        <p:txBody>
          <a:bodyPr>
            <a:noAutofit/>
          </a:bodyPr>
          <a:lstStyle/>
          <a:p>
            <a:pPr marL="88900">
              <a:lnSpc>
                <a:spcPct val="80000"/>
              </a:lnSpc>
              <a:buClr>
                <a:srgbClr val="FF3300"/>
              </a:buClr>
              <a:buNone/>
            </a:pPr>
            <a:r>
              <a:rPr lang="ru-RU" sz="1800" b="1" dirty="0" err="1" smtClean="0"/>
              <a:t>аудиоучебники</a:t>
            </a:r>
            <a:r>
              <a:rPr lang="ru-RU" sz="1800" b="1" dirty="0" smtClean="0"/>
              <a:t> и </a:t>
            </a:r>
            <a:r>
              <a:rPr lang="ru-RU" sz="1800" b="1" dirty="0" err="1" smtClean="0"/>
              <a:t>подкасты</a:t>
            </a:r>
            <a:r>
              <a:rPr lang="ru-RU" sz="1800" b="1" dirty="0" smtClean="0"/>
              <a:t>  </a:t>
            </a:r>
          </a:p>
          <a:p>
            <a:pPr marL="88900">
              <a:lnSpc>
                <a:spcPct val="80000"/>
              </a:lnSpc>
              <a:buClr>
                <a:srgbClr val="FF3300"/>
              </a:buClr>
              <a:buNone/>
            </a:pPr>
            <a:r>
              <a:rPr lang="ru-RU" sz="1050" dirty="0" smtClean="0">
                <a:solidFill>
                  <a:srgbClr val="FF3300"/>
                </a:solidFill>
              </a:rPr>
              <a:t>более 15</a:t>
            </a:r>
            <a:endParaRPr lang="ru-RU" sz="1050" dirty="0" smtClean="0">
              <a:solidFill>
                <a:srgbClr val="333333"/>
              </a:solidFill>
            </a:endParaRPr>
          </a:p>
          <a:p>
            <a:pPr marL="88900">
              <a:lnSpc>
                <a:spcPct val="80000"/>
              </a:lnSpc>
              <a:buClr>
                <a:srgbClr val="333333"/>
              </a:buClr>
              <a:buSzPct val="75000"/>
              <a:buNone/>
            </a:pPr>
            <a:r>
              <a:rPr lang="ru-RU" sz="1800" b="1" dirty="0" smtClean="0"/>
              <a:t>конспекты лекций            </a:t>
            </a:r>
          </a:p>
          <a:p>
            <a:pPr marL="88900">
              <a:lnSpc>
                <a:spcPct val="80000"/>
              </a:lnSpc>
              <a:buClr>
                <a:srgbClr val="333333"/>
              </a:buClr>
              <a:buSzPct val="75000"/>
              <a:buNone/>
            </a:pPr>
            <a:r>
              <a:rPr lang="ru-RU" sz="1050" dirty="0" smtClean="0">
                <a:solidFill>
                  <a:srgbClr val="333333"/>
                </a:solidFill>
              </a:rPr>
              <a:t> </a:t>
            </a:r>
            <a:r>
              <a:rPr lang="ru-RU" sz="1050" dirty="0" smtClean="0">
                <a:solidFill>
                  <a:srgbClr val="FF3300"/>
                </a:solidFill>
              </a:rPr>
              <a:t>более 120</a:t>
            </a:r>
          </a:p>
          <a:p>
            <a:pPr marL="88900">
              <a:lnSpc>
                <a:spcPct val="80000"/>
              </a:lnSpc>
              <a:buClr>
                <a:srgbClr val="333333"/>
              </a:buClr>
              <a:buSzPct val="75000"/>
              <a:buNone/>
            </a:pPr>
            <a:r>
              <a:rPr lang="ru-RU" sz="1800" b="1" dirty="0" smtClean="0"/>
              <a:t>экспресс-подготовка к экзаменам</a:t>
            </a:r>
          </a:p>
          <a:p>
            <a:pPr marL="88900">
              <a:lnSpc>
                <a:spcPct val="80000"/>
              </a:lnSpc>
              <a:buClr>
                <a:srgbClr val="333333"/>
              </a:buClr>
              <a:buSzPct val="75000"/>
              <a:buNone/>
            </a:pPr>
            <a:r>
              <a:rPr lang="ru-RU" sz="1050" dirty="0" smtClean="0">
                <a:solidFill>
                  <a:srgbClr val="333333"/>
                </a:solidFill>
              </a:rPr>
              <a:t> </a:t>
            </a:r>
            <a:r>
              <a:rPr lang="ru-RU" sz="1050" dirty="0" smtClean="0">
                <a:solidFill>
                  <a:srgbClr val="FF3300"/>
                </a:solidFill>
              </a:rPr>
              <a:t>около 150</a:t>
            </a:r>
          </a:p>
          <a:p>
            <a:pPr marL="88900">
              <a:lnSpc>
                <a:spcPct val="80000"/>
              </a:lnSpc>
              <a:buClr>
                <a:srgbClr val="333333"/>
              </a:buClr>
              <a:buSzPct val="75000"/>
              <a:buNone/>
            </a:pPr>
            <a:r>
              <a:rPr lang="ru-RU" sz="1800" b="1" dirty="0" smtClean="0"/>
              <a:t>карты </a:t>
            </a:r>
          </a:p>
          <a:p>
            <a:pPr marL="88900">
              <a:lnSpc>
                <a:spcPct val="80000"/>
              </a:lnSpc>
              <a:buClr>
                <a:srgbClr val="333333"/>
              </a:buClr>
              <a:buSzPct val="75000"/>
              <a:buNone/>
            </a:pPr>
            <a:r>
              <a:rPr lang="ru-RU" sz="1050" dirty="0" smtClean="0">
                <a:solidFill>
                  <a:srgbClr val="FF0000"/>
                </a:solidFill>
              </a:rPr>
              <a:t>более 5500</a:t>
            </a:r>
          </a:p>
          <a:p>
            <a:pPr marL="88900">
              <a:lnSpc>
                <a:spcPct val="80000"/>
              </a:lnSpc>
              <a:buClr>
                <a:srgbClr val="333333"/>
              </a:buClr>
              <a:buSzPct val="75000"/>
              <a:buNone/>
            </a:pPr>
            <a:r>
              <a:rPr lang="ru-RU" sz="1800" b="1" dirty="0" smtClean="0"/>
              <a:t>энциклопедии и словари</a:t>
            </a:r>
          </a:p>
          <a:p>
            <a:pPr marL="88900">
              <a:lnSpc>
                <a:spcPct val="80000"/>
              </a:lnSpc>
              <a:buClr>
                <a:srgbClr val="333333"/>
              </a:buClr>
              <a:buSzPct val="75000"/>
              <a:buNone/>
            </a:pPr>
            <a:r>
              <a:rPr lang="ru-RU" sz="1050" dirty="0" smtClean="0">
                <a:solidFill>
                  <a:srgbClr val="FF0000"/>
                </a:solidFill>
              </a:rPr>
              <a:t>более 80</a:t>
            </a:r>
          </a:p>
          <a:p>
            <a:pPr marL="88900">
              <a:lnSpc>
                <a:spcPct val="80000"/>
              </a:lnSpc>
              <a:buClr>
                <a:srgbClr val="333333"/>
              </a:buClr>
              <a:buSzPct val="75000"/>
              <a:buNone/>
            </a:pPr>
            <a:r>
              <a:rPr lang="ru-RU" sz="1800" b="1" dirty="0" smtClean="0"/>
              <a:t>интерактивные тесты и тренажеры</a:t>
            </a:r>
          </a:p>
          <a:p>
            <a:pPr marL="88900">
              <a:lnSpc>
                <a:spcPct val="80000"/>
              </a:lnSpc>
              <a:buClr>
                <a:srgbClr val="333333"/>
              </a:buClr>
              <a:buSzPct val="75000"/>
              <a:buNone/>
            </a:pPr>
            <a:r>
              <a:rPr lang="ru-RU" sz="1050" dirty="0" smtClean="0">
                <a:solidFill>
                  <a:srgbClr val="FF0000"/>
                </a:solidFill>
              </a:rPr>
              <a:t>более 150</a:t>
            </a:r>
          </a:p>
          <a:p>
            <a:pPr marL="88900">
              <a:lnSpc>
                <a:spcPct val="80000"/>
              </a:lnSpc>
              <a:buClr>
                <a:srgbClr val="333333"/>
              </a:buClr>
              <a:buSzPct val="75000"/>
              <a:buNone/>
            </a:pPr>
            <a:r>
              <a:rPr lang="ru-RU" sz="1800" b="1" dirty="0" smtClean="0"/>
              <a:t>художественные репродукции</a:t>
            </a:r>
          </a:p>
          <a:p>
            <a:pPr marL="88900">
              <a:lnSpc>
                <a:spcPct val="80000"/>
              </a:lnSpc>
              <a:buClr>
                <a:srgbClr val="333333"/>
              </a:buClr>
              <a:buSzPct val="75000"/>
              <a:buNone/>
            </a:pPr>
            <a:r>
              <a:rPr lang="ru-RU" sz="1050" dirty="0" smtClean="0">
                <a:solidFill>
                  <a:srgbClr val="FF3300"/>
                </a:solidFill>
              </a:rPr>
              <a:t>150 000</a:t>
            </a:r>
          </a:p>
          <a:p>
            <a:pPr marL="88900">
              <a:lnSpc>
                <a:spcPct val="80000"/>
              </a:lnSpc>
              <a:buClr>
                <a:srgbClr val="333333"/>
              </a:buClr>
              <a:buSzPct val="75000"/>
              <a:buNone/>
            </a:pPr>
            <a:r>
              <a:rPr lang="ru-RU" sz="1800" b="1" dirty="0" smtClean="0"/>
              <a:t>презентации, схемы, таблицы</a:t>
            </a:r>
          </a:p>
          <a:p>
            <a:endParaRPr lang="ru-RU" sz="1050" dirty="0"/>
          </a:p>
        </p:txBody>
      </p:sp>
      <p:pic>
        <p:nvPicPr>
          <p:cNvPr id="5" name="Picture 7" descr="C:\Users\KK\AppData\Local\Microsoft\Windows\Temporary Internet Files\Content.IE5\ILJQP52J\MM900236309[1]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4385" y="1684498"/>
            <a:ext cx="5873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835696" y="2132856"/>
            <a:ext cx="576064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274638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None/>
            </a:pPr>
            <a:endParaRPr lang="ru-RU" dirty="0" smtClean="0">
              <a:solidFill>
                <a:schemeClr val="accent2"/>
              </a:solidFill>
            </a:endParaRPr>
          </a:p>
          <a:p>
            <a:pPr marL="363538" indent="-274638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Char char="&amp;"/>
            </a:pPr>
            <a:r>
              <a:rPr lang="ru-RU" dirty="0" smtClean="0">
                <a:solidFill>
                  <a:schemeClr val="accent2"/>
                </a:solidFill>
              </a:rPr>
              <a:t> </a:t>
            </a:r>
          </a:p>
          <a:p>
            <a:pPr marL="363538" indent="-274638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None/>
            </a:pPr>
            <a:endParaRPr lang="ru-RU" dirty="0" smtClean="0">
              <a:solidFill>
                <a:schemeClr val="accent2"/>
              </a:solidFill>
            </a:endParaRPr>
          </a:p>
          <a:p>
            <a:pPr marL="363538" indent="-274638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150000"/>
            </a:pPr>
            <a:endParaRPr lang="ru-RU" dirty="0" smtClean="0">
              <a:solidFill>
                <a:schemeClr val="accent2"/>
              </a:solidFill>
            </a:endParaRPr>
          </a:p>
          <a:p>
            <a:pPr marL="363538" indent="-274638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Char char="4"/>
            </a:pPr>
            <a:r>
              <a:rPr lang="ru-RU" dirty="0" smtClean="0">
                <a:solidFill>
                  <a:schemeClr val="accent2"/>
                </a:solidFill>
              </a:rPr>
              <a:t> </a:t>
            </a:r>
          </a:p>
          <a:p>
            <a:pPr marL="363538" indent="-274638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ebdings" pitchFamily="18" charset="2"/>
              <a:buNone/>
            </a:pPr>
            <a:endParaRPr lang="ru-RU" dirty="0" smtClean="0">
              <a:solidFill>
                <a:schemeClr val="accent2"/>
              </a:solidFill>
            </a:endParaRPr>
          </a:p>
          <a:p>
            <a:pPr marL="363538" indent="-274638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Char char="2"/>
            </a:pPr>
            <a:r>
              <a:rPr lang="ru-RU" dirty="0" smtClean="0">
                <a:solidFill>
                  <a:schemeClr val="accent2"/>
                </a:solidFill>
              </a:rPr>
              <a:t> </a:t>
            </a:r>
          </a:p>
          <a:p>
            <a:pPr marL="363538" indent="-274638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None/>
            </a:pPr>
            <a:endParaRPr lang="ru-RU" dirty="0" smtClean="0">
              <a:solidFill>
                <a:schemeClr val="accent2"/>
              </a:solidFill>
            </a:endParaRPr>
          </a:p>
          <a:p>
            <a:pPr marL="363538" indent="-274638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ebdings" pitchFamily="18" charset="2"/>
              <a:buChar char="þ"/>
            </a:pPr>
            <a:r>
              <a:rPr lang="ru-RU" dirty="0" smtClean="0">
                <a:solidFill>
                  <a:schemeClr val="accent2"/>
                </a:solidFill>
              </a:rPr>
              <a:t>  </a:t>
            </a:r>
          </a:p>
          <a:p>
            <a:pPr marL="363538" indent="-274638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None/>
            </a:pPr>
            <a:endParaRPr lang="ru-RU" dirty="0" smtClean="0">
              <a:solidFill>
                <a:schemeClr val="accent2"/>
              </a:solidFill>
            </a:endParaRPr>
          </a:p>
          <a:p>
            <a:pPr marL="363538" indent="-274638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Char char="$"/>
            </a:pPr>
            <a:r>
              <a:rPr lang="ru-RU" dirty="0" smtClean="0">
                <a:solidFill>
                  <a:schemeClr val="accent2"/>
                </a:solidFill>
              </a:rPr>
              <a:t> </a:t>
            </a:r>
          </a:p>
          <a:p>
            <a:pPr marL="363538" indent="-274638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None/>
            </a:pPr>
            <a:endParaRPr lang="ru-RU" dirty="0" smtClean="0">
              <a:solidFill>
                <a:schemeClr val="accent2"/>
              </a:solidFill>
            </a:endParaRPr>
          </a:p>
          <a:p>
            <a:pPr marL="363538" indent="-274638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Char char="þ"/>
            </a:pPr>
            <a:r>
              <a:rPr lang="ru-RU" dirty="0" smtClean="0">
                <a:solidFill>
                  <a:schemeClr val="accent2"/>
                </a:solidFill>
              </a:rPr>
              <a:t> </a:t>
            </a:r>
          </a:p>
          <a:p>
            <a:pPr marL="363538" indent="-274638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ingdings" pitchFamily="2" charset="2"/>
              <a:buChar char="þ"/>
            </a:pPr>
            <a:endParaRPr lang="ru-RU" dirty="0" smtClean="0">
              <a:solidFill>
                <a:schemeClr val="accent2"/>
              </a:solidFill>
            </a:endParaRPr>
          </a:p>
          <a:p>
            <a:pPr marL="363538" indent="-274638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ebdings" pitchFamily="18" charset="2"/>
              <a:buChar char="­"/>
            </a:pPr>
            <a:r>
              <a:rPr lang="ru-RU" dirty="0" smtClean="0">
                <a:solidFill>
                  <a:schemeClr val="accent2"/>
                </a:solidFill>
              </a:rPr>
              <a:t> </a:t>
            </a:r>
          </a:p>
          <a:p>
            <a:pPr marL="363538" indent="-274638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ebdings" pitchFamily="18" charset="2"/>
              <a:buChar char="­"/>
            </a:pPr>
            <a:endParaRPr lang="ru-RU" dirty="0" smtClean="0">
              <a:solidFill>
                <a:schemeClr val="accent2"/>
              </a:solidFill>
            </a:endParaRPr>
          </a:p>
          <a:p>
            <a:pPr marL="363538" indent="-274638">
              <a:lnSpc>
                <a:spcPct val="70000"/>
              </a:lnSpc>
              <a:spcBef>
                <a:spcPct val="20000"/>
              </a:spcBef>
              <a:buClr>
                <a:schemeClr val="tx2"/>
              </a:buClr>
              <a:buSzPct val="150000"/>
              <a:buFont typeface="Webdings" pitchFamily="18" charset="2"/>
              <a:buChar char="­"/>
            </a:pPr>
            <a:endParaRPr lang="ru-RU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5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2020</TotalTime>
  <Words>1601</Words>
  <Application>Microsoft Office PowerPoint</Application>
  <PresentationFormat>Экран (4:3)</PresentationFormat>
  <Paragraphs>366</Paragraphs>
  <Slides>57</Slides>
  <Notes>36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9" baseType="lpstr">
      <vt:lpstr>Обычная</vt:lpstr>
      <vt:lpstr>Диаграмма</vt:lpstr>
      <vt:lpstr>ЭБС «Университетская библиотека ONLINE» -  первое знакомство с ресурсом </vt:lpstr>
      <vt:lpstr>ЭБС в нормативных документах</vt:lpstr>
      <vt:lpstr>ЭБС «Университетская библиотека онлайн»</vt:lpstr>
      <vt:lpstr>Что такое «Университетская библиотека online»?</vt:lpstr>
      <vt:lpstr>Формирование новой образовательной среды</vt:lpstr>
      <vt:lpstr>Состав ЭБС</vt:lpstr>
      <vt:lpstr>БАЗОВАЯ КОЛЛЕКЦИЯ</vt:lpstr>
      <vt:lpstr>ЭБС-КОНСТРУКТОР: Издательские коллекции</vt:lpstr>
      <vt:lpstr>ОБУЧАЮЩИЕ МУЛЬТИМЕДИА</vt:lpstr>
      <vt:lpstr>НОВАЯ ОБУЧАЮЩАЯ СРЕДА</vt:lpstr>
      <vt:lpstr>РЕГИСТРАЦИЯ НА РЕСУРСЕ</vt:lpstr>
      <vt:lpstr>КНИГА в ЭБС</vt:lpstr>
      <vt:lpstr>КУЛЬТУРА ЦИФРОВОЙ КНИГИ</vt:lpstr>
      <vt:lpstr>ЭРГОНОМИКА ЧТЕНИЯ</vt:lpstr>
      <vt:lpstr>ВИДЫ ПОИСКА</vt:lpstr>
      <vt:lpstr>РАСШИРЕННЫЙ ПОИСК</vt:lpstr>
      <vt:lpstr>ЦИТИРОВАНИЕ И ПЕЧАТЬ</vt:lpstr>
      <vt:lpstr>ВИДЫ НАВИГАЦИИ</vt:lpstr>
      <vt:lpstr>БД «МИРОВАЯ ХУДОЖЕСТВЕННАЯ КУЛЬТУРА»</vt:lpstr>
      <vt:lpstr>БД «КЛАССИКА ЭНЦИКЛОПЕДИЙ»</vt:lpstr>
      <vt:lpstr>УЧЕБНЫЕ КАРТЫ</vt:lpstr>
      <vt:lpstr>ПОДКАСТЫ И АУДИОУЧЕБНИКИ</vt:lpstr>
      <vt:lpstr>ТЕСТЫ И ТРЕНАЖЕРЫ К УЧЕБНЫМ ПОСОБИЯМ</vt:lpstr>
      <vt:lpstr>Удаленная медиатека                      «Директ-Медиа»</vt:lpstr>
      <vt:lpstr>ПОЛЬЗОВАТЕЛЬСКИЕ СЕРВИСЫ</vt:lpstr>
      <vt:lpstr>ЛИЧНЫЙ КАБИНЕТ</vt:lpstr>
      <vt:lpstr>МОЯ БИБЛИОТЕКА</vt:lpstr>
      <vt:lpstr>ИЗБРАННОЕ</vt:lpstr>
      <vt:lpstr>ЗАКЛАДКИ</vt:lpstr>
      <vt:lpstr>РАССЫЛКИ ОБНОВЛЕНИЙ</vt:lpstr>
      <vt:lpstr>ВОЗМОЖНОСТИ ЛИЧНОГО КАБИНЕТА</vt:lpstr>
      <vt:lpstr>ДЛЯ ПРЕПОДАВАТЕЛЕЙ: СЕРВИС  «УЧЕБНАЯ РАБОТА В ГРУППАХ»</vt:lpstr>
      <vt:lpstr>ЗАКЛАДКА «МОЙ ВУЗ»</vt:lpstr>
      <vt:lpstr>СТРАНИЦА УЧЕБНОГО КУРСА</vt:lpstr>
      <vt:lpstr>СОЗДАНИЕ СТРАНИЦЫ ЗАНЯТИЯ</vt:lpstr>
      <vt:lpstr>ВЫБОР КНИГ С САЙТА</vt:lpstr>
      <vt:lpstr>БЫСТРЫЙ ПЕРЕХОД К КНИГЕ</vt:lpstr>
      <vt:lpstr>ДОБАВЛЕНИЕ СОБСТВЕННЫХ УЧЕБНЫХ МАТЕРИАЛОВ</vt:lpstr>
      <vt:lpstr>ДОБАВЛЕНИЕ ЗАДАНИЙ</vt:lpstr>
      <vt:lpstr>ФОРМИРОВАНИЕ ГРУППЫ СТУДЕНТОВ</vt:lpstr>
      <vt:lpstr>У СТУДЕНТА: ВЫПОЛНЕНИЕ ЗАДАНИЙ И ОЦЕНКИ</vt:lpstr>
      <vt:lpstr>СЕРВИС  «МАСТЕР РЕФЕРАТОВ» или ЦИТАТНИК</vt:lpstr>
      <vt:lpstr>МОЙ КАБИНЕТ:  «МАСТЕР РЕФЕРАТОВ»</vt:lpstr>
      <vt:lpstr>ЧЕРЕЗ ПОИСК: ПОДБОР ЦИТАТ</vt:lpstr>
      <vt:lpstr>РАБОТА С КНИГОЙ: ПЕРЕХОД К РЕФЕРАТУ</vt:lpstr>
      <vt:lpstr>РЕЖИМ: РЕФЕРАТ В КНИГЕ</vt:lpstr>
      <vt:lpstr>РЕЖИМ ЛИЧНЫЙ КАБИНЕТ:  ДОБАВЛЕНИЕ И РЕДАКТИРОВАНИЕ</vt:lpstr>
      <vt:lpstr>КОНСТРУКТОР РЕФЕРАТА: ПЕРЕМЕЩЕНИЕ БЛОКОВ</vt:lpstr>
      <vt:lpstr>ОКОНЧАТЕЛЬНЫЙ ТЕКСТ</vt:lpstr>
      <vt:lpstr>СЕРВИСЫ ДЛЯ БИБЛИОТЕКАРЯ</vt:lpstr>
      <vt:lpstr>СПРАВКИ И ИНСТРУКЦИИ</vt:lpstr>
      <vt:lpstr>КАК ПРОДВИГАТЬ ЭБС?</vt:lpstr>
      <vt:lpstr>УСЛОВИЯ ДОСТУПА ДЛЯ БИБЛИОТЕКИ ВУЗА</vt:lpstr>
      <vt:lpstr>ПАРТНЕРЫ «УНИВЕРСИТЕТСКОЙ БИБЛИОТЕКИ ONLINE»</vt:lpstr>
      <vt:lpstr>ПОПУЛЯРНОСТЬ РЕСУРСОВ</vt:lpstr>
      <vt:lpstr>Потребность в ЭБС среди студентов</vt:lpstr>
      <vt:lpstr>КОНТАКТНЫЕ ДАННЫЕ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Larisa.Manueva</cp:lastModifiedBy>
  <cp:revision>149</cp:revision>
  <cp:lastPrinted>2012-03-30T09:27:15Z</cp:lastPrinted>
  <dcterms:created xsi:type="dcterms:W3CDTF">2011-03-20T10:12:06Z</dcterms:created>
  <dcterms:modified xsi:type="dcterms:W3CDTF">2013-03-11T11:09:26Z</dcterms:modified>
</cp:coreProperties>
</file>